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bookmarkIdSeed="3">
  <p:sldMasterIdLst>
    <p:sldMasterId id="2147483648" r:id="rId1"/>
  </p:sldMasterIdLst>
  <p:sldIdLst>
    <p:sldId id="277" r:id="rId2"/>
    <p:sldId id="260" r:id="rId3"/>
    <p:sldId id="258" r:id="rId4"/>
    <p:sldId id="283" r:id="rId5"/>
    <p:sldId id="282" r:id="rId6"/>
    <p:sldId id="285" r:id="rId7"/>
    <p:sldId id="284" r:id="rId8"/>
  </p:sldIdLst>
  <p:sldSz cx="7556500" cy="10693400"/>
  <p:notesSz cx="6858000" cy="9144000"/>
  <p:embeddedFontLst>
    <p:embeddedFont>
      <p:font typeface="Arial Black" panose="020B0A04020102020204" pitchFamily="34" charset="0"/>
      <p:bold r:id="rId9"/>
    </p:embeddedFont>
    <p:embeddedFont>
      <p:font typeface="Boulder" panose="020B0604020202020204" charset="0"/>
      <p:regular r:id="rId10"/>
    </p:embeddedFont>
    <p:embeddedFont>
      <p:font typeface="Calibri" panose="020F0502020204030204" pitchFamily="34" charset="0"/>
      <p:regular r:id="rId11"/>
      <p:bold r:id="rId12"/>
      <p:italic r:id="rId13"/>
      <p:boldItalic r:id="rId14"/>
    </p:embeddedFont>
    <p:embeddedFont>
      <p:font typeface="Kristen ITC" panose="03050502040202030202" pitchFamily="66" charset="0"/>
      <p:regular r:id="rId15"/>
    </p:embeddedFont>
    <p:embeddedFont>
      <p:font typeface="Poppins" panose="020B0604020202020204" charset="0"/>
      <p:regular r:id="rId16"/>
      <p:bold r:id="rId17"/>
      <p:italic r:id="rId18"/>
      <p:boldItalic r:id="rId19"/>
    </p:embeddedFont>
    <p:embeddedFont>
      <p:font typeface="Poppins Bold" panose="020B0604020202020204" charset="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CC00CC"/>
    <a:srgbClr val="008000"/>
    <a:srgbClr val="0000FF"/>
    <a:srgbClr val="FFCCFF"/>
    <a:srgbClr val="6600FF"/>
    <a:srgbClr val="F0E1FF"/>
    <a:srgbClr val="CCFFFF"/>
    <a:srgbClr val="996633"/>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891" autoAdjust="0"/>
    <p:restoredTop sz="94622" autoAdjust="0"/>
  </p:normalViewPr>
  <p:slideViewPr>
    <p:cSldViewPr>
      <p:cViewPr>
        <p:scale>
          <a:sx n="40" d="100"/>
          <a:sy n="40" d="100"/>
        </p:scale>
        <p:origin x="2587" y="55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5.fntdata"/><Relationship Id="rId18"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7.fntdata"/><Relationship Id="rId23" Type="http://schemas.openxmlformats.org/officeDocument/2006/relationships/theme" Target="theme/theme1.xml"/><Relationship Id="rId10" Type="http://schemas.openxmlformats.org/officeDocument/2006/relationships/font" Target="fonts/font2.fntdata"/><Relationship Id="rId19"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4C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jordans.bucks.sch.uk/page/?title=Y2+Deers+2025%2D2026&amp;pid=150" TargetMode="External"/><Relationship Id="rId13" Type="http://schemas.openxmlformats.org/officeDocument/2006/relationships/image" Target="../media/image8.png"/><Relationship Id="rId3" Type="http://schemas.microsoft.com/office/2007/relationships/hdphoto" Target="../media/hdphoto1.wdp"/><Relationship Id="rId7" Type="http://schemas.openxmlformats.org/officeDocument/2006/relationships/hyperlink" Target="https://www.jordans.bucks.sch.uk/page/?title=Y1+Owls+2025%2D2026&amp;pid=149" TargetMode="External"/><Relationship Id="rId12"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www.jordans.bucks.sch.uk/page/?title=YR+Foxes+2025%2D2026&amp;pid=148" TargetMode="External"/><Relationship Id="rId11" Type="http://schemas.openxmlformats.org/officeDocument/2006/relationships/image" Target="../media/image6.png"/><Relationship Id="rId5" Type="http://schemas.openxmlformats.org/officeDocument/2006/relationships/image" Target="../media/image3.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0.svg"/><Relationship Id="rId7" Type="http://schemas.microsoft.com/office/2007/relationships/hdphoto" Target="../media/hdphoto1.wdp"/><Relationship Id="rId12"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png"/><Relationship Id="rId11" Type="http://schemas.openxmlformats.org/officeDocument/2006/relationships/image" Target="../media/image14.png"/><Relationship Id="rId5" Type="http://schemas.openxmlformats.org/officeDocument/2006/relationships/image" Target="../media/image12.svg"/><Relationship Id="rId10" Type="http://schemas.openxmlformats.org/officeDocument/2006/relationships/image" Target="../media/image13.png"/><Relationship Id="rId4" Type="http://schemas.openxmlformats.org/officeDocument/2006/relationships/image" Target="../media/image11.png"/><Relationship Id="rId9" Type="http://schemas.openxmlformats.org/officeDocument/2006/relationships/image" Target="../media/image3.sv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hyperlink" Target="https://www.jordans.bucks.sch.uk/calendar/?calid=1&amp;pid=136&amp;viewid=1" TargetMode="External"/><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hyperlink" Target="https://www.eventbrite.com/e/lets-talk-about-our-kids-and-their-tech-in-seer-green-tickets-1992053290015"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pay.sumup.com/b2c/Q9TPC7QG?utm_campaign=pdf&amp;utm_medium=print&amp;utm_source=qr" TargetMode="External"/><Relationship Id="rId7"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hyperlink" Target="mailto:JSA@Jordans.bucks.sch.uk" TargetMode="External"/><Relationship Id="rId5" Type="http://schemas.openxmlformats.org/officeDocument/2006/relationships/image" Target="../media/image20.jpeg"/><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Freeform 4">
            <a:extLst>
              <a:ext uri="{FF2B5EF4-FFF2-40B4-BE49-F238E27FC236}">
                <a16:creationId xmlns:a16="http://schemas.microsoft.com/office/drawing/2014/main" id="{1E06C9F7-9F44-4B30-AE25-3949CC80FD6B}"/>
              </a:ext>
            </a:extLst>
          </p:cNvPr>
          <p:cNvSpPr/>
          <p:nvPr/>
        </p:nvSpPr>
        <p:spPr>
          <a:xfrm>
            <a:off x="2245592" y="1544248"/>
            <a:ext cx="2922576" cy="389731"/>
          </a:xfrm>
          <a:custGeom>
            <a:avLst/>
            <a:gdLst/>
            <a:ahLst/>
            <a:cxnLst/>
            <a:rect l="l" t="t" r="r" b="b"/>
            <a:pathLst>
              <a:path w="896949" h="151633">
                <a:moveTo>
                  <a:pt x="18560" y="0"/>
                </a:moveTo>
                <a:lnTo>
                  <a:pt x="878389" y="0"/>
                </a:lnTo>
                <a:cubicBezTo>
                  <a:pt x="883311" y="0"/>
                  <a:pt x="888032" y="1955"/>
                  <a:pt x="891513" y="5436"/>
                </a:cubicBezTo>
                <a:cubicBezTo>
                  <a:pt x="894993" y="8917"/>
                  <a:pt x="896949" y="13637"/>
                  <a:pt x="896949" y="18560"/>
                </a:cubicBezTo>
                <a:lnTo>
                  <a:pt x="896949" y="133073"/>
                </a:lnTo>
                <a:cubicBezTo>
                  <a:pt x="896949" y="137995"/>
                  <a:pt x="894993" y="142716"/>
                  <a:pt x="891513" y="146197"/>
                </a:cubicBezTo>
                <a:cubicBezTo>
                  <a:pt x="888032" y="149677"/>
                  <a:pt x="883311" y="151633"/>
                  <a:pt x="878389" y="151633"/>
                </a:cubicBezTo>
                <a:lnTo>
                  <a:pt x="18560" y="151633"/>
                </a:lnTo>
                <a:cubicBezTo>
                  <a:pt x="13637" y="151633"/>
                  <a:pt x="8917" y="149677"/>
                  <a:pt x="5436" y="146197"/>
                </a:cubicBezTo>
                <a:cubicBezTo>
                  <a:pt x="1955" y="142716"/>
                  <a:pt x="0" y="137995"/>
                  <a:pt x="0" y="133073"/>
                </a:cubicBezTo>
                <a:lnTo>
                  <a:pt x="0" y="18560"/>
                </a:lnTo>
                <a:cubicBezTo>
                  <a:pt x="0" y="13637"/>
                  <a:pt x="1955" y="8917"/>
                  <a:pt x="5436" y="5436"/>
                </a:cubicBezTo>
                <a:cubicBezTo>
                  <a:pt x="8917" y="1955"/>
                  <a:pt x="13637" y="0"/>
                  <a:pt x="18560" y="0"/>
                </a:cubicBezTo>
                <a:close/>
              </a:path>
            </a:pathLst>
          </a:custGeom>
          <a:solidFill>
            <a:srgbClr val="589370"/>
          </a:solidFill>
          <a:ln cap="sq">
            <a:noFill/>
            <a:prstDash val="solid"/>
            <a:miter/>
          </a:ln>
        </p:spPr>
        <p:txBody>
          <a:bodyPr/>
          <a:lstStyle/>
          <a:p>
            <a:pPr algn="ctr"/>
            <a:r>
              <a:rPr lang="en-GB" sz="2400" b="1" baseline="30000" dirty="0">
                <a:solidFill>
                  <a:schemeClr val="bg1"/>
                </a:solidFill>
                <a:latin typeface="Poppins" panose="020B0604020202020204" charset="0"/>
                <a:cs typeface="Poppins" panose="020B0604020202020204" charset="0"/>
              </a:rPr>
              <a:t>26th June, 2026</a:t>
            </a:r>
            <a:endParaRPr lang="en-GB" sz="2400" b="1" dirty="0">
              <a:solidFill>
                <a:schemeClr val="bg1"/>
              </a:solidFill>
              <a:latin typeface="Poppins" panose="020B0604020202020204" charset="0"/>
              <a:cs typeface="Poppins" panose="020B0604020202020204" charset="0"/>
            </a:endParaRPr>
          </a:p>
        </p:txBody>
      </p:sp>
      <p:sp>
        <p:nvSpPr>
          <p:cNvPr id="40" name="Freeform 6">
            <a:extLst>
              <a:ext uri="{FF2B5EF4-FFF2-40B4-BE49-F238E27FC236}">
                <a16:creationId xmlns:a16="http://schemas.microsoft.com/office/drawing/2014/main" id="{98A13AE0-2A8E-4096-858E-0E4C79A74DC2}"/>
              </a:ext>
            </a:extLst>
          </p:cNvPr>
          <p:cNvSpPr/>
          <p:nvPr/>
        </p:nvSpPr>
        <p:spPr>
          <a:xfrm>
            <a:off x="6459773" y="179544"/>
            <a:ext cx="903327" cy="1049025"/>
          </a:xfrm>
          <a:custGeom>
            <a:avLst/>
            <a:gdLst/>
            <a:ahLst/>
            <a:cxnLst/>
            <a:rect l="l" t="t" r="r" b="b"/>
            <a:pathLst>
              <a:path w="903327" h="1049025">
                <a:moveTo>
                  <a:pt x="0" y="0"/>
                </a:moveTo>
                <a:lnTo>
                  <a:pt x="903327" y="0"/>
                </a:lnTo>
                <a:lnTo>
                  <a:pt x="903327" y="1049024"/>
                </a:lnTo>
                <a:lnTo>
                  <a:pt x="0" y="1049024"/>
                </a:lnTo>
                <a:lnTo>
                  <a:pt x="0" y="0"/>
                </a:lnTo>
                <a:close/>
              </a:path>
            </a:pathLst>
          </a:custGeom>
          <a: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a:blipFill>
        </p:spPr>
      </p:sp>
      <p:sp>
        <p:nvSpPr>
          <p:cNvPr id="41" name="Freeform 7">
            <a:extLst>
              <a:ext uri="{FF2B5EF4-FFF2-40B4-BE49-F238E27FC236}">
                <a16:creationId xmlns:a16="http://schemas.microsoft.com/office/drawing/2014/main" id="{233B1629-2222-47F1-81D6-A7C335680298}"/>
              </a:ext>
            </a:extLst>
          </p:cNvPr>
          <p:cNvSpPr/>
          <p:nvPr/>
        </p:nvSpPr>
        <p:spPr>
          <a:xfrm>
            <a:off x="193297" y="179544"/>
            <a:ext cx="903327" cy="1049025"/>
          </a:xfrm>
          <a:custGeom>
            <a:avLst/>
            <a:gdLst/>
            <a:ahLst/>
            <a:cxnLst/>
            <a:rect l="l" t="t" r="r" b="b"/>
            <a:pathLst>
              <a:path w="903327" h="1049025">
                <a:moveTo>
                  <a:pt x="0" y="0"/>
                </a:moveTo>
                <a:lnTo>
                  <a:pt x="903327" y="0"/>
                </a:lnTo>
                <a:lnTo>
                  <a:pt x="903327" y="1049024"/>
                </a:lnTo>
                <a:lnTo>
                  <a:pt x="0" y="1049024"/>
                </a:lnTo>
                <a:lnTo>
                  <a:pt x="0" y="0"/>
                </a:lnTo>
                <a:close/>
              </a:path>
            </a:pathLst>
          </a:custGeom>
          <a: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a:blipFill>
        </p:spPr>
      </p:sp>
      <p:sp>
        <p:nvSpPr>
          <p:cNvPr id="63" name="TextBox 29">
            <a:extLst>
              <a:ext uri="{FF2B5EF4-FFF2-40B4-BE49-F238E27FC236}">
                <a16:creationId xmlns:a16="http://schemas.microsoft.com/office/drawing/2014/main" id="{ECC4556D-4838-463C-BDC5-65F2183D16EF}"/>
              </a:ext>
            </a:extLst>
          </p:cNvPr>
          <p:cNvSpPr txBox="1"/>
          <p:nvPr/>
        </p:nvSpPr>
        <p:spPr>
          <a:xfrm>
            <a:off x="1285521" y="93819"/>
            <a:ext cx="5174253" cy="706068"/>
          </a:xfrm>
          <a:prstGeom prst="rect">
            <a:avLst/>
          </a:prstGeom>
        </p:spPr>
        <p:txBody>
          <a:bodyPr lIns="0" tIns="0" rIns="0" bIns="0" rtlCol="0" anchor="t">
            <a:spAutoFit/>
          </a:bodyPr>
          <a:lstStyle/>
          <a:p>
            <a:pPr algn="l">
              <a:lnSpc>
                <a:spcPts val="5707"/>
              </a:lnSpc>
            </a:pPr>
            <a:r>
              <a:rPr lang="en-US" sz="4077" dirty="0">
                <a:solidFill>
                  <a:srgbClr val="355E46"/>
                </a:solidFill>
                <a:latin typeface="Boulder"/>
                <a:ea typeface="Boulder"/>
                <a:cs typeface="Boulder"/>
                <a:sym typeface="Boulder"/>
              </a:rPr>
              <a:t>JORDANS SCHOOL</a:t>
            </a:r>
          </a:p>
        </p:txBody>
      </p:sp>
      <p:sp>
        <p:nvSpPr>
          <p:cNvPr id="65" name="TextBox 31">
            <a:extLst>
              <a:ext uri="{FF2B5EF4-FFF2-40B4-BE49-F238E27FC236}">
                <a16:creationId xmlns:a16="http://schemas.microsoft.com/office/drawing/2014/main" id="{0618435F-C451-4CCA-90D5-8373A3A40489}"/>
              </a:ext>
            </a:extLst>
          </p:cNvPr>
          <p:cNvSpPr txBox="1"/>
          <p:nvPr/>
        </p:nvSpPr>
        <p:spPr>
          <a:xfrm>
            <a:off x="1569524" y="752553"/>
            <a:ext cx="4304705" cy="791695"/>
          </a:xfrm>
          <a:prstGeom prst="rect">
            <a:avLst/>
          </a:prstGeom>
        </p:spPr>
        <p:txBody>
          <a:bodyPr lIns="0" tIns="0" rIns="0" bIns="0" rtlCol="0" anchor="t">
            <a:spAutoFit/>
          </a:bodyPr>
          <a:lstStyle/>
          <a:p>
            <a:pPr algn="l">
              <a:lnSpc>
                <a:spcPts val="6536"/>
              </a:lnSpc>
            </a:pPr>
            <a:r>
              <a:rPr lang="en-US" sz="4668" dirty="0">
                <a:solidFill>
                  <a:srgbClr val="48805F"/>
                </a:solidFill>
                <a:latin typeface="Boulder"/>
                <a:ea typeface="Boulder"/>
                <a:cs typeface="Boulder"/>
                <a:sym typeface="Boulder"/>
              </a:rPr>
              <a:t>NEWSLETTER</a:t>
            </a:r>
          </a:p>
        </p:txBody>
      </p:sp>
      <p:sp>
        <p:nvSpPr>
          <p:cNvPr id="15" name="Freeform 2">
            <a:extLst>
              <a:ext uri="{FF2B5EF4-FFF2-40B4-BE49-F238E27FC236}">
                <a16:creationId xmlns:a16="http://schemas.microsoft.com/office/drawing/2014/main" id="{68AF72DD-5671-4D0F-9141-9410BAA74FA3}"/>
              </a:ext>
            </a:extLst>
          </p:cNvPr>
          <p:cNvSpPr/>
          <p:nvPr/>
        </p:nvSpPr>
        <p:spPr>
          <a:xfrm>
            <a:off x="5168168" y="7850661"/>
            <a:ext cx="2166512" cy="2581678"/>
          </a:xfrm>
          <a:custGeom>
            <a:avLst/>
            <a:gdLst/>
            <a:ahLst/>
            <a:cxnLst/>
            <a:rect l="l" t="t" r="r" b="b"/>
            <a:pathLst>
              <a:path w="2862788" h="2643209">
                <a:moveTo>
                  <a:pt x="0" y="0"/>
                </a:moveTo>
                <a:lnTo>
                  <a:pt x="2862787" y="0"/>
                </a:lnTo>
                <a:lnTo>
                  <a:pt x="2862787" y="2643209"/>
                </a:lnTo>
                <a:lnTo>
                  <a:pt x="0" y="2643209"/>
                </a:lnTo>
                <a:lnTo>
                  <a:pt x="0" y="0"/>
                </a:lnTo>
                <a:close/>
              </a:path>
            </a:pathLst>
          </a:custGeom>
          <a:blipFill>
            <a:blip r:embed="rId4">
              <a:extLst>
                <a:ext uri="{96DAC541-7B7A-43D3-8B79-37D633B846F1}">
                  <asvg:svgBlip xmlns:asvg="http://schemas.microsoft.com/office/drawing/2016/SVG/main" r:embed="rId5"/>
                </a:ext>
              </a:extLst>
            </a:blip>
            <a:stretch>
              <a:fillRect b="-18900"/>
            </a:stretch>
          </a:blipFill>
        </p:spPr>
        <p:txBody>
          <a:bodyPr/>
          <a:lstStyle/>
          <a:p>
            <a:endParaRPr lang="en-GB" dirty="0"/>
          </a:p>
        </p:txBody>
      </p:sp>
      <p:sp>
        <p:nvSpPr>
          <p:cNvPr id="16" name="TextBox 27">
            <a:extLst>
              <a:ext uri="{FF2B5EF4-FFF2-40B4-BE49-F238E27FC236}">
                <a16:creationId xmlns:a16="http://schemas.microsoft.com/office/drawing/2014/main" id="{54C04313-879A-47C8-AD36-85E0990AB08B}"/>
              </a:ext>
            </a:extLst>
          </p:cNvPr>
          <p:cNvSpPr txBox="1"/>
          <p:nvPr/>
        </p:nvSpPr>
        <p:spPr>
          <a:xfrm>
            <a:off x="5168168" y="8053790"/>
            <a:ext cx="2166512" cy="1397562"/>
          </a:xfrm>
          <a:prstGeom prst="rect">
            <a:avLst/>
          </a:prstGeom>
        </p:spPr>
        <p:txBody>
          <a:bodyPr lIns="0" tIns="0" rIns="0" bIns="0" rtlCol="0" anchor="t">
            <a:spAutoFit/>
          </a:bodyPr>
          <a:lstStyle/>
          <a:p>
            <a:pPr algn="ctr">
              <a:lnSpc>
                <a:spcPts val="2178"/>
              </a:lnSpc>
            </a:pPr>
            <a:r>
              <a:rPr lang="en-US" sz="2000" b="1" dirty="0">
                <a:solidFill>
                  <a:srgbClr val="FFFDF5"/>
                </a:solidFill>
                <a:latin typeface="Poppins Bold"/>
                <a:ea typeface="Poppins Bold"/>
                <a:cs typeface="Poppins Bold"/>
                <a:sym typeface="Poppins Bold"/>
              </a:rPr>
              <a:t>Special Days</a:t>
            </a:r>
          </a:p>
          <a:p>
            <a:pPr algn="ctr">
              <a:lnSpc>
                <a:spcPts val="2178"/>
              </a:lnSpc>
            </a:pPr>
            <a:r>
              <a:rPr lang="en-US" sz="1556" b="1" dirty="0">
                <a:solidFill>
                  <a:srgbClr val="FFFDF5"/>
                </a:solidFill>
                <a:latin typeface="Poppins Bold"/>
                <a:ea typeface="Poppins Bold"/>
                <a:cs typeface="Poppins Bold"/>
                <a:sym typeface="Poppins Bold"/>
              </a:rPr>
              <a:t> </a:t>
            </a:r>
            <a:r>
              <a:rPr lang="en-US" sz="1000" b="1" dirty="0">
                <a:solidFill>
                  <a:srgbClr val="FFFDF5"/>
                </a:solidFill>
                <a:latin typeface="Poppins Bold"/>
                <a:ea typeface="Poppins Bold"/>
                <a:cs typeface="Poppins Bold"/>
                <a:sym typeface="Poppins Bold"/>
              </a:rPr>
              <a:t>– click below to see!</a:t>
            </a:r>
          </a:p>
          <a:p>
            <a:pPr algn="ctr">
              <a:lnSpc>
                <a:spcPts val="2178"/>
              </a:lnSpc>
            </a:pPr>
            <a:r>
              <a:rPr lang="en-US" sz="1600" b="1" dirty="0">
                <a:solidFill>
                  <a:srgbClr val="FFFDF5"/>
                </a:solidFill>
                <a:latin typeface="Poppins Bold"/>
                <a:ea typeface="Poppins Bold"/>
                <a:cs typeface="Poppins Bold"/>
                <a:sym typeface="Poppins Bold"/>
                <a:hlinkClick r:id="rId6"/>
              </a:rPr>
              <a:t>YR Foxes</a:t>
            </a:r>
            <a:endParaRPr lang="en-US" sz="1600" b="1" dirty="0">
              <a:solidFill>
                <a:srgbClr val="FFFDF5"/>
              </a:solidFill>
              <a:latin typeface="Poppins Bold"/>
              <a:ea typeface="Poppins Bold"/>
              <a:cs typeface="Poppins Bold"/>
              <a:sym typeface="Poppins Bold"/>
            </a:endParaRPr>
          </a:p>
          <a:p>
            <a:pPr algn="ctr">
              <a:lnSpc>
                <a:spcPts val="2178"/>
              </a:lnSpc>
            </a:pPr>
            <a:r>
              <a:rPr lang="en-US" sz="1600" b="1" dirty="0">
                <a:solidFill>
                  <a:srgbClr val="FFFDF5"/>
                </a:solidFill>
                <a:latin typeface="Poppins Bold"/>
                <a:ea typeface="Poppins Bold"/>
                <a:cs typeface="Poppins Bold"/>
                <a:sym typeface="Poppins Bold"/>
                <a:hlinkClick r:id="rId7"/>
              </a:rPr>
              <a:t>Y1 Owls</a:t>
            </a:r>
            <a:endParaRPr lang="en-US" sz="1600" b="1" dirty="0">
              <a:solidFill>
                <a:srgbClr val="FFFDF5"/>
              </a:solidFill>
              <a:latin typeface="Poppins Bold"/>
              <a:ea typeface="Poppins Bold"/>
              <a:cs typeface="Poppins Bold"/>
              <a:sym typeface="Poppins Bold"/>
            </a:endParaRPr>
          </a:p>
          <a:p>
            <a:pPr algn="ctr">
              <a:lnSpc>
                <a:spcPts val="2178"/>
              </a:lnSpc>
            </a:pPr>
            <a:r>
              <a:rPr lang="en-US" sz="1600" b="1" dirty="0">
                <a:solidFill>
                  <a:srgbClr val="FFFDF5"/>
                </a:solidFill>
                <a:latin typeface="Poppins Bold"/>
                <a:ea typeface="Poppins Bold"/>
                <a:cs typeface="Poppins Bold"/>
                <a:sym typeface="Poppins Bold"/>
                <a:hlinkClick r:id="rId8"/>
              </a:rPr>
              <a:t>Y2 Deers</a:t>
            </a:r>
            <a:endParaRPr lang="en-US" sz="1600" b="1" dirty="0">
              <a:solidFill>
                <a:srgbClr val="FFFDF5"/>
              </a:solidFill>
              <a:latin typeface="Poppins Bold"/>
              <a:ea typeface="Poppins Bold"/>
              <a:cs typeface="Poppins Bold"/>
              <a:sym typeface="Poppins Bold"/>
            </a:endParaRPr>
          </a:p>
        </p:txBody>
      </p:sp>
      <p:pic>
        <p:nvPicPr>
          <p:cNvPr id="2" name="Picture 1">
            <a:extLst>
              <a:ext uri="{FF2B5EF4-FFF2-40B4-BE49-F238E27FC236}">
                <a16:creationId xmlns:a16="http://schemas.microsoft.com/office/drawing/2014/main" id="{17AD08C2-99C8-440C-9A88-EE2DAAAB6522}"/>
              </a:ext>
            </a:extLst>
          </p:cNvPr>
          <p:cNvPicPr>
            <a:picLocks noChangeAspect="1"/>
          </p:cNvPicPr>
          <p:nvPr/>
        </p:nvPicPr>
        <p:blipFill>
          <a:blip r:embed="rId9"/>
          <a:stretch>
            <a:fillRect/>
          </a:stretch>
        </p:blipFill>
        <p:spPr>
          <a:xfrm>
            <a:off x="2648996" y="2263572"/>
            <a:ext cx="2258508" cy="294832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a:extLst>
              <a:ext uri="{FF2B5EF4-FFF2-40B4-BE49-F238E27FC236}">
                <a16:creationId xmlns:a16="http://schemas.microsoft.com/office/drawing/2014/main" id="{EA3CA002-09EE-47FD-8B26-D2D11155CB56}"/>
              </a:ext>
            </a:extLst>
          </p:cNvPr>
          <p:cNvPicPr>
            <a:picLocks noChangeAspect="1"/>
          </p:cNvPicPr>
          <p:nvPr/>
        </p:nvPicPr>
        <p:blipFill>
          <a:blip r:embed="rId10"/>
          <a:stretch>
            <a:fillRect/>
          </a:stretch>
        </p:blipFill>
        <p:spPr>
          <a:xfrm>
            <a:off x="203925" y="3015479"/>
            <a:ext cx="2074382" cy="31624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a:extLst>
              <a:ext uri="{FF2B5EF4-FFF2-40B4-BE49-F238E27FC236}">
                <a16:creationId xmlns:a16="http://schemas.microsoft.com/office/drawing/2014/main" id="{6138479A-B08A-4FF9-9219-00CECBA1511C}"/>
              </a:ext>
            </a:extLst>
          </p:cNvPr>
          <p:cNvPicPr>
            <a:picLocks noChangeAspect="1"/>
          </p:cNvPicPr>
          <p:nvPr/>
        </p:nvPicPr>
        <p:blipFill>
          <a:blip r:embed="rId11"/>
          <a:stretch>
            <a:fillRect/>
          </a:stretch>
        </p:blipFill>
        <p:spPr>
          <a:xfrm>
            <a:off x="5164940" y="3356813"/>
            <a:ext cx="2074382" cy="24798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42924DB1-D684-41BB-82E5-E5F16D00B863}"/>
              </a:ext>
            </a:extLst>
          </p:cNvPr>
          <p:cNvPicPr>
            <a:picLocks noChangeAspect="1"/>
          </p:cNvPicPr>
          <p:nvPr/>
        </p:nvPicPr>
        <p:blipFill>
          <a:blip r:embed="rId12"/>
          <a:stretch>
            <a:fillRect/>
          </a:stretch>
        </p:blipFill>
        <p:spPr>
          <a:xfrm>
            <a:off x="221820" y="7234194"/>
            <a:ext cx="2074382" cy="22400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E626727A-0B59-4CD4-99E5-C32805ECE9B4}"/>
              </a:ext>
            </a:extLst>
          </p:cNvPr>
          <p:cNvPicPr>
            <a:picLocks noChangeAspect="1"/>
          </p:cNvPicPr>
          <p:nvPr/>
        </p:nvPicPr>
        <p:blipFill>
          <a:blip r:embed="rId13"/>
          <a:stretch>
            <a:fillRect/>
          </a:stretch>
        </p:blipFill>
        <p:spPr>
          <a:xfrm>
            <a:off x="2648996" y="8697952"/>
            <a:ext cx="2316129" cy="17343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Heart 7">
            <a:extLst>
              <a:ext uri="{FF2B5EF4-FFF2-40B4-BE49-F238E27FC236}">
                <a16:creationId xmlns:a16="http://schemas.microsoft.com/office/drawing/2014/main" id="{E04AE137-0E58-45E7-97FA-12B7513703AC}"/>
              </a:ext>
            </a:extLst>
          </p:cNvPr>
          <p:cNvSpPr/>
          <p:nvPr/>
        </p:nvSpPr>
        <p:spPr>
          <a:xfrm>
            <a:off x="2388333" y="5814869"/>
            <a:ext cx="3033567" cy="2703937"/>
          </a:xfrm>
          <a:prstGeom prst="hear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7" name="TextBox 31">
            <a:extLst>
              <a:ext uri="{FF2B5EF4-FFF2-40B4-BE49-F238E27FC236}">
                <a16:creationId xmlns:a16="http://schemas.microsoft.com/office/drawing/2014/main" id="{D6228497-8346-42AD-BD79-8518776B3F61}"/>
              </a:ext>
            </a:extLst>
          </p:cNvPr>
          <p:cNvSpPr txBox="1"/>
          <p:nvPr/>
        </p:nvSpPr>
        <p:spPr>
          <a:xfrm>
            <a:off x="2819377" y="6534193"/>
            <a:ext cx="2282471" cy="1292662"/>
          </a:xfrm>
          <a:prstGeom prst="rect">
            <a:avLst/>
          </a:prstGeom>
        </p:spPr>
        <p:txBody>
          <a:bodyPr wrap="square" lIns="0" tIns="0" rIns="0" bIns="0" rtlCol="0" anchor="t">
            <a:spAutoFit/>
          </a:bodyPr>
          <a:lstStyle/>
          <a:p>
            <a:pPr algn="ctr"/>
            <a:r>
              <a:rPr lang="en-GB" sz="1400" dirty="0">
                <a:solidFill>
                  <a:srgbClr val="48805F"/>
                </a:solidFill>
                <a:latin typeface="Arial Black" panose="020B0A04020102020204" pitchFamily="34" charset="0"/>
                <a:ea typeface="Boulder"/>
                <a:cs typeface="Boulder"/>
                <a:sym typeface="Boulder"/>
              </a:rPr>
              <a:t>A huge thank you to the amazing Jordans Team for keeping everyone cool and the school open during the heatwave.</a:t>
            </a:r>
            <a:endParaRPr lang="en-US" sz="1400" dirty="0">
              <a:solidFill>
                <a:srgbClr val="48805F"/>
              </a:solidFill>
              <a:latin typeface="Arial Black" panose="020B0A04020102020204" pitchFamily="34" charset="0"/>
              <a:ea typeface="Boulder"/>
              <a:cs typeface="Boulder"/>
              <a:sym typeface="Boulder"/>
            </a:endParaRPr>
          </a:p>
        </p:txBody>
      </p:sp>
    </p:spTree>
    <p:extLst>
      <p:ext uri="{BB962C8B-B14F-4D97-AF65-F5344CB8AC3E}">
        <p14:creationId xmlns:p14="http://schemas.microsoft.com/office/powerpoint/2010/main" val="35843506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490844" y="9626045"/>
            <a:ext cx="878152" cy="1045419"/>
          </a:xfrm>
          <a:custGeom>
            <a:avLst/>
            <a:gdLst/>
            <a:ahLst/>
            <a:cxnLst/>
            <a:rect l="l" t="t" r="r" b="b"/>
            <a:pathLst>
              <a:path w="878152" h="1045419">
                <a:moveTo>
                  <a:pt x="0" y="0"/>
                </a:moveTo>
                <a:lnTo>
                  <a:pt x="878152" y="0"/>
                </a:lnTo>
                <a:lnTo>
                  <a:pt x="878152" y="1045418"/>
                </a:lnTo>
                <a:lnTo>
                  <a:pt x="0" y="104541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92078" y="9463994"/>
            <a:ext cx="1403873" cy="1041419"/>
          </a:xfrm>
          <a:custGeom>
            <a:avLst/>
            <a:gdLst/>
            <a:ahLst/>
            <a:cxnLst/>
            <a:rect l="l" t="t" r="r" b="b"/>
            <a:pathLst>
              <a:path w="1403873" h="1041419">
                <a:moveTo>
                  <a:pt x="0" y="0"/>
                </a:moveTo>
                <a:lnTo>
                  <a:pt x="1403874" y="0"/>
                </a:lnTo>
                <a:lnTo>
                  <a:pt x="1403874" y="1041419"/>
                </a:lnTo>
                <a:lnTo>
                  <a:pt x="0" y="104141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6432846" y="195777"/>
            <a:ext cx="903327" cy="1049025"/>
          </a:xfrm>
          <a:custGeom>
            <a:avLst/>
            <a:gdLst/>
            <a:ahLst/>
            <a:cxnLst/>
            <a:rect l="l" t="t" r="r" b="b"/>
            <a:pathLst>
              <a:path w="903327" h="1049025">
                <a:moveTo>
                  <a:pt x="0" y="0"/>
                </a:moveTo>
                <a:lnTo>
                  <a:pt x="903327" y="0"/>
                </a:lnTo>
                <a:lnTo>
                  <a:pt x="903327" y="1049024"/>
                </a:lnTo>
                <a:lnTo>
                  <a:pt x="0" y="1049024"/>
                </a:lnTo>
                <a:lnTo>
                  <a:pt x="0" y="0"/>
                </a:lnTo>
                <a:close/>
              </a:path>
            </a:pathLst>
          </a:custGeom>
          <a: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a:blipFill>
        </p:spPr>
      </p:sp>
      <p:sp>
        <p:nvSpPr>
          <p:cNvPr id="5" name="TextBox 5"/>
          <p:cNvSpPr txBox="1"/>
          <p:nvPr/>
        </p:nvSpPr>
        <p:spPr>
          <a:xfrm>
            <a:off x="1192874" y="124668"/>
            <a:ext cx="5174253" cy="706068"/>
          </a:xfrm>
          <a:prstGeom prst="rect">
            <a:avLst/>
          </a:prstGeom>
        </p:spPr>
        <p:txBody>
          <a:bodyPr lIns="0" tIns="0" rIns="0" bIns="0" rtlCol="0" anchor="t">
            <a:spAutoFit/>
          </a:bodyPr>
          <a:lstStyle/>
          <a:p>
            <a:pPr algn="l">
              <a:lnSpc>
                <a:spcPts val="5707"/>
              </a:lnSpc>
            </a:pPr>
            <a:r>
              <a:rPr lang="en-US" sz="4077" dirty="0">
                <a:solidFill>
                  <a:srgbClr val="355E46"/>
                </a:solidFill>
                <a:latin typeface="Boulder"/>
                <a:ea typeface="Boulder"/>
                <a:cs typeface="Boulder"/>
                <a:sym typeface="Boulder"/>
              </a:rPr>
              <a:t>JORDANS SCHOOL</a:t>
            </a:r>
          </a:p>
        </p:txBody>
      </p:sp>
      <p:sp>
        <p:nvSpPr>
          <p:cNvPr id="7" name="TextBox 7"/>
          <p:cNvSpPr txBox="1"/>
          <p:nvPr/>
        </p:nvSpPr>
        <p:spPr>
          <a:xfrm>
            <a:off x="1594568" y="790227"/>
            <a:ext cx="4304705" cy="754694"/>
          </a:xfrm>
          <a:prstGeom prst="rect">
            <a:avLst/>
          </a:prstGeom>
        </p:spPr>
        <p:txBody>
          <a:bodyPr lIns="0" tIns="0" rIns="0" bIns="0" rtlCol="0" anchor="t">
            <a:spAutoFit/>
          </a:bodyPr>
          <a:lstStyle/>
          <a:p>
            <a:pPr algn="l">
              <a:lnSpc>
                <a:spcPts val="6536"/>
              </a:lnSpc>
            </a:pPr>
            <a:r>
              <a:rPr lang="en-US" sz="4668" dirty="0">
                <a:solidFill>
                  <a:srgbClr val="48805F"/>
                </a:solidFill>
                <a:latin typeface="Boulder"/>
                <a:ea typeface="Boulder"/>
                <a:cs typeface="Boulder"/>
                <a:sym typeface="Boulder"/>
              </a:rPr>
              <a:t>Class News</a:t>
            </a:r>
          </a:p>
        </p:txBody>
      </p:sp>
      <p:grpSp>
        <p:nvGrpSpPr>
          <p:cNvPr id="8" name="Group 8"/>
          <p:cNvGrpSpPr/>
          <p:nvPr/>
        </p:nvGrpSpPr>
        <p:grpSpPr>
          <a:xfrm>
            <a:off x="479673" y="1855394"/>
            <a:ext cx="2907956" cy="3301600"/>
            <a:chOff x="0" y="0"/>
            <a:chExt cx="1042146" cy="1035257"/>
          </a:xfrm>
        </p:grpSpPr>
        <p:sp>
          <p:nvSpPr>
            <p:cNvPr id="9" name="Freeform 9"/>
            <p:cNvSpPr/>
            <p:nvPr/>
          </p:nvSpPr>
          <p:spPr>
            <a:xfrm>
              <a:off x="0" y="0"/>
              <a:ext cx="1042146" cy="1035257"/>
            </a:xfrm>
            <a:custGeom>
              <a:avLst/>
              <a:gdLst/>
              <a:ahLst/>
              <a:cxnLst/>
              <a:rect l="l" t="t" r="r" b="b"/>
              <a:pathLst>
                <a:path w="1042146" h="1035257">
                  <a:moveTo>
                    <a:pt x="15974" y="0"/>
                  </a:moveTo>
                  <a:lnTo>
                    <a:pt x="1026172" y="0"/>
                  </a:lnTo>
                  <a:cubicBezTo>
                    <a:pt x="1030409" y="0"/>
                    <a:pt x="1034472" y="1683"/>
                    <a:pt x="1037467" y="4679"/>
                  </a:cubicBezTo>
                  <a:cubicBezTo>
                    <a:pt x="1040463" y="7674"/>
                    <a:pt x="1042146" y="11737"/>
                    <a:pt x="1042146" y="15974"/>
                  </a:cubicBezTo>
                  <a:lnTo>
                    <a:pt x="1042146" y="1019283"/>
                  </a:lnTo>
                  <a:cubicBezTo>
                    <a:pt x="1042146" y="1023520"/>
                    <a:pt x="1040463" y="1027583"/>
                    <a:pt x="1037467" y="1030578"/>
                  </a:cubicBezTo>
                  <a:cubicBezTo>
                    <a:pt x="1034472" y="1033574"/>
                    <a:pt x="1030409" y="1035257"/>
                    <a:pt x="1026172" y="1035257"/>
                  </a:cubicBezTo>
                  <a:lnTo>
                    <a:pt x="15974" y="1035257"/>
                  </a:lnTo>
                  <a:cubicBezTo>
                    <a:pt x="11737" y="1035257"/>
                    <a:pt x="7674" y="1033574"/>
                    <a:pt x="4679" y="1030578"/>
                  </a:cubicBezTo>
                  <a:cubicBezTo>
                    <a:pt x="1683" y="1027583"/>
                    <a:pt x="0" y="1023520"/>
                    <a:pt x="0" y="1019283"/>
                  </a:cubicBezTo>
                  <a:lnTo>
                    <a:pt x="0" y="15974"/>
                  </a:lnTo>
                  <a:cubicBezTo>
                    <a:pt x="0" y="11737"/>
                    <a:pt x="1683" y="7674"/>
                    <a:pt x="4679" y="4679"/>
                  </a:cubicBezTo>
                  <a:cubicBezTo>
                    <a:pt x="7674" y="1683"/>
                    <a:pt x="11737" y="0"/>
                    <a:pt x="15974" y="0"/>
                  </a:cubicBezTo>
                  <a:close/>
                </a:path>
              </a:pathLst>
            </a:custGeom>
            <a:solidFill>
              <a:srgbClr val="FFF3DE"/>
            </a:solidFill>
            <a:ln w="28575" cap="sq">
              <a:solidFill>
                <a:srgbClr val="589370"/>
              </a:solidFill>
              <a:prstDash val="solid"/>
              <a:miter/>
            </a:ln>
          </p:spPr>
        </p:sp>
        <p:sp>
          <p:nvSpPr>
            <p:cNvPr id="10" name="TextBox 10"/>
            <p:cNvSpPr txBox="1"/>
            <p:nvPr/>
          </p:nvSpPr>
          <p:spPr>
            <a:xfrm>
              <a:off x="0" y="-19050"/>
              <a:ext cx="1042146" cy="1054307"/>
            </a:xfrm>
            <a:prstGeom prst="rect">
              <a:avLst/>
            </a:prstGeom>
          </p:spPr>
          <p:txBody>
            <a:bodyPr lIns="49412" tIns="49412" rIns="49412" bIns="49412" rtlCol="0" anchor="ctr"/>
            <a:lstStyle/>
            <a:p>
              <a:pPr algn="ctr">
                <a:lnSpc>
                  <a:spcPts val="1385"/>
                </a:lnSpc>
              </a:pPr>
              <a:endParaRPr/>
            </a:p>
          </p:txBody>
        </p:sp>
      </p:grpSp>
      <p:grpSp>
        <p:nvGrpSpPr>
          <p:cNvPr id="11" name="Group 11"/>
          <p:cNvGrpSpPr/>
          <p:nvPr/>
        </p:nvGrpSpPr>
        <p:grpSpPr>
          <a:xfrm>
            <a:off x="695409" y="1980654"/>
            <a:ext cx="2502804" cy="423109"/>
            <a:chOff x="0" y="0"/>
            <a:chExt cx="896949" cy="151633"/>
          </a:xfrm>
        </p:grpSpPr>
        <p:sp>
          <p:nvSpPr>
            <p:cNvPr id="12" name="Freeform 12"/>
            <p:cNvSpPr/>
            <p:nvPr/>
          </p:nvSpPr>
          <p:spPr>
            <a:xfrm>
              <a:off x="0" y="0"/>
              <a:ext cx="896949" cy="151633"/>
            </a:xfrm>
            <a:custGeom>
              <a:avLst/>
              <a:gdLst/>
              <a:ahLst/>
              <a:cxnLst/>
              <a:rect l="l" t="t" r="r" b="b"/>
              <a:pathLst>
                <a:path w="896949" h="151633">
                  <a:moveTo>
                    <a:pt x="18560" y="0"/>
                  </a:moveTo>
                  <a:lnTo>
                    <a:pt x="878389" y="0"/>
                  </a:lnTo>
                  <a:cubicBezTo>
                    <a:pt x="883311" y="0"/>
                    <a:pt x="888032" y="1955"/>
                    <a:pt x="891513" y="5436"/>
                  </a:cubicBezTo>
                  <a:cubicBezTo>
                    <a:pt x="894993" y="8917"/>
                    <a:pt x="896949" y="13637"/>
                    <a:pt x="896949" y="18560"/>
                  </a:cubicBezTo>
                  <a:lnTo>
                    <a:pt x="896949" y="133073"/>
                  </a:lnTo>
                  <a:cubicBezTo>
                    <a:pt x="896949" y="137995"/>
                    <a:pt x="894993" y="142716"/>
                    <a:pt x="891513" y="146197"/>
                  </a:cubicBezTo>
                  <a:cubicBezTo>
                    <a:pt x="888032" y="149677"/>
                    <a:pt x="883311" y="151633"/>
                    <a:pt x="878389" y="151633"/>
                  </a:cubicBezTo>
                  <a:lnTo>
                    <a:pt x="18560" y="151633"/>
                  </a:lnTo>
                  <a:cubicBezTo>
                    <a:pt x="13637" y="151633"/>
                    <a:pt x="8917" y="149677"/>
                    <a:pt x="5436" y="146197"/>
                  </a:cubicBezTo>
                  <a:cubicBezTo>
                    <a:pt x="1955" y="142716"/>
                    <a:pt x="0" y="137995"/>
                    <a:pt x="0" y="133073"/>
                  </a:cubicBezTo>
                  <a:lnTo>
                    <a:pt x="0" y="18560"/>
                  </a:lnTo>
                  <a:cubicBezTo>
                    <a:pt x="0" y="13637"/>
                    <a:pt x="1955" y="8917"/>
                    <a:pt x="5436" y="5436"/>
                  </a:cubicBezTo>
                  <a:cubicBezTo>
                    <a:pt x="8917" y="1955"/>
                    <a:pt x="13637" y="0"/>
                    <a:pt x="18560" y="0"/>
                  </a:cubicBezTo>
                  <a:close/>
                </a:path>
              </a:pathLst>
            </a:custGeom>
            <a:solidFill>
              <a:srgbClr val="589370"/>
            </a:solidFill>
            <a:ln cap="sq">
              <a:noFill/>
              <a:prstDash val="solid"/>
              <a:miter/>
            </a:ln>
          </p:spPr>
        </p:sp>
        <p:sp>
          <p:nvSpPr>
            <p:cNvPr id="13" name="TextBox 13"/>
            <p:cNvSpPr txBox="1"/>
            <p:nvPr/>
          </p:nvSpPr>
          <p:spPr>
            <a:xfrm>
              <a:off x="0" y="-19050"/>
              <a:ext cx="896949" cy="170683"/>
            </a:xfrm>
            <a:prstGeom prst="rect">
              <a:avLst/>
            </a:prstGeom>
          </p:spPr>
          <p:txBody>
            <a:bodyPr lIns="49412" tIns="49412" rIns="49412" bIns="49412" rtlCol="0" anchor="ctr"/>
            <a:lstStyle/>
            <a:p>
              <a:pPr algn="ctr">
                <a:lnSpc>
                  <a:spcPts val="1385"/>
                </a:lnSpc>
              </a:pPr>
              <a:endParaRPr/>
            </a:p>
          </p:txBody>
        </p:sp>
      </p:grpSp>
      <p:sp>
        <p:nvSpPr>
          <p:cNvPr id="14" name="TextBox 14"/>
          <p:cNvSpPr txBox="1"/>
          <p:nvPr/>
        </p:nvSpPr>
        <p:spPr>
          <a:xfrm>
            <a:off x="874567" y="2058584"/>
            <a:ext cx="2166512" cy="267247"/>
          </a:xfrm>
          <a:prstGeom prst="rect">
            <a:avLst/>
          </a:prstGeom>
        </p:spPr>
        <p:txBody>
          <a:bodyPr lIns="0" tIns="0" rIns="0" bIns="0" rtlCol="0" anchor="t">
            <a:spAutoFit/>
          </a:bodyPr>
          <a:lstStyle/>
          <a:p>
            <a:pPr algn="ctr">
              <a:lnSpc>
                <a:spcPts val="2178"/>
              </a:lnSpc>
            </a:pPr>
            <a:r>
              <a:rPr lang="en-US" sz="1556" b="1" dirty="0">
                <a:solidFill>
                  <a:srgbClr val="FFFDF5"/>
                </a:solidFill>
                <a:latin typeface="Poppins Bold"/>
                <a:ea typeface="Poppins Bold"/>
                <a:cs typeface="Poppins Bold"/>
                <a:sym typeface="Poppins Bold"/>
              </a:rPr>
              <a:t>Fox Class</a:t>
            </a:r>
          </a:p>
        </p:txBody>
      </p:sp>
      <p:grpSp>
        <p:nvGrpSpPr>
          <p:cNvPr id="15" name="Group 15"/>
          <p:cNvGrpSpPr/>
          <p:nvPr/>
        </p:nvGrpSpPr>
        <p:grpSpPr>
          <a:xfrm>
            <a:off x="499693" y="5383587"/>
            <a:ext cx="2916260" cy="3539213"/>
            <a:chOff x="0" y="-19050"/>
            <a:chExt cx="1045122" cy="1009756"/>
          </a:xfrm>
        </p:grpSpPr>
        <p:sp>
          <p:nvSpPr>
            <p:cNvPr id="16" name="Freeform 16"/>
            <p:cNvSpPr/>
            <p:nvPr/>
          </p:nvSpPr>
          <p:spPr>
            <a:xfrm>
              <a:off x="2976" y="0"/>
              <a:ext cx="1042146" cy="990706"/>
            </a:xfrm>
            <a:custGeom>
              <a:avLst/>
              <a:gdLst/>
              <a:ahLst/>
              <a:cxnLst/>
              <a:rect l="l" t="t" r="r" b="b"/>
              <a:pathLst>
                <a:path w="1042146" h="990706">
                  <a:moveTo>
                    <a:pt x="15974" y="0"/>
                  </a:moveTo>
                  <a:lnTo>
                    <a:pt x="1026172" y="0"/>
                  </a:lnTo>
                  <a:cubicBezTo>
                    <a:pt x="1030409" y="0"/>
                    <a:pt x="1034472" y="1683"/>
                    <a:pt x="1037467" y="4679"/>
                  </a:cubicBezTo>
                  <a:cubicBezTo>
                    <a:pt x="1040463" y="7674"/>
                    <a:pt x="1042146" y="11737"/>
                    <a:pt x="1042146" y="15974"/>
                  </a:cubicBezTo>
                  <a:lnTo>
                    <a:pt x="1042146" y="974732"/>
                  </a:lnTo>
                  <a:cubicBezTo>
                    <a:pt x="1042146" y="978968"/>
                    <a:pt x="1040463" y="983031"/>
                    <a:pt x="1037467" y="986027"/>
                  </a:cubicBezTo>
                  <a:cubicBezTo>
                    <a:pt x="1034472" y="989023"/>
                    <a:pt x="1030409" y="990706"/>
                    <a:pt x="1026172" y="990706"/>
                  </a:cubicBezTo>
                  <a:lnTo>
                    <a:pt x="15974" y="990706"/>
                  </a:lnTo>
                  <a:cubicBezTo>
                    <a:pt x="11737" y="990706"/>
                    <a:pt x="7674" y="989023"/>
                    <a:pt x="4679" y="986027"/>
                  </a:cubicBezTo>
                  <a:cubicBezTo>
                    <a:pt x="1683" y="983031"/>
                    <a:pt x="0" y="978968"/>
                    <a:pt x="0" y="974732"/>
                  </a:cubicBezTo>
                  <a:lnTo>
                    <a:pt x="0" y="15974"/>
                  </a:lnTo>
                  <a:cubicBezTo>
                    <a:pt x="0" y="11737"/>
                    <a:pt x="1683" y="7674"/>
                    <a:pt x="4679" y="4679"/>
                  </a:cubicBezTo>
                  <a:cubicBezTo>
                    <a:pt x="7674" y="1683"/>
                    <a:pt x="11737" y="0"/>
                    <a:pt x="15974" y="0"/>
                  </a:cubicBezTo>
                  <a:close/>
                </a:path>
              </a:pathLst>
            </a:custGeom>
            <a:solidFill>
              <a:srgbClr val="FFF3DE"/>
            </a:solidFill>
            <a:ln w="28575" cap="sq">
              <a:solidFill>
                <a:srgbClr val="589370"/>
              </a:solidFill>
              <a:prstDash val="solid"/>
              <a:miter/>
            </a:ln>
          </p:spPr>
        </p:sp>
        <p:sp>
          <p:nvSpPr>
            <p:cNvPr id="17" name="TextBox 17"/>
            <p:cNvSpPr txBox="1"/>
            <p:nvPr/>
          </p:nvSpPr>
          <p:spPr>
            <a:xfrm>
              <a:off x="0" y="-19050"/>
              <a:ext cx="1042146" cy="1009756"/>
            </a:xfrm>
            <a:prstGeom prst="rect">
              <a:avLst/>
            </a:prstGeom>
          </p:spPr>
          <p:txBody>
            <a:bodyPr lIns="49412" tIns="49412" rIns="49412" bIns="49412" rtlCol="0" anchor="ctr"/>
            <a:lstStyle/>
            <a:p>
              <a:pPr algn="ctr">
                <a:lnSpc>
                  <a:spcPts val="1385"/>
                </a:lnSpc>
              </a:pPr>
              <a:endParaRPr/>
            </a:p>
          </p:txBody>
        </p:sp>
      </p:grpSp>
      <p:grpSp>
        <p:nvGrpSpPr>
          <p:cNvPr id="18" name="Group 18"/>
          <p:cNvGrpSpPr/>
          <p:nvPr/>
        </p:nvGrpSpPr>
        <p:grpSpPr>
          <a:xfrm>
            <a:off x="745343" y="5568443"/>
            <a:ext cx="2502804" cy="423109"/>
            <a:chOff x="0" y="0"/>
            <a:chExt cx="896949" cy="151633"/>
          </a:xfrm>
        </p:grpSpPr>
        <p:sp>
          <p:nvSpPr>
            <p:cNvPr id="19" name="Freeform 19"/>
            <p:cNvSpPr/>
            <p:nvPr/>
          </p:nvSpPr>
          <p:spPr>
            <a:xfrm>
              <a:off x="0" y="0"/>
              <a:ext cx="896949" cy="151633"/>
            </a:xfrm>
            <a:custGeom>
              <a:avLst/>
              <a:gdLst/>
              <a:ahLst/>
              <a:cxnLst/>
              <a:rect l="l" t="t" r="r" b="b"/>
              <a:pathLst>
                <a:path w="896949" h="151633">
                  <a:moveTo>
                    <a:pt x="18560" y="0"/>
                  </a:moveTo>
                  <a:lnTo>
                    <a:pt x="878389" y="0"/>
                  </a:lnTo>
                  <a:cubicBezTo>
                    <a:pt x="883311" y="0"/>
                    <a:pt x="888032" y="1955"/>
                    <a:pt x="891513" y="5436"/>
                  </a:cubicBezTo>
                  <a:cubicBezTo>
                    <a:pt x="894993" y="8917"/>
                    <a:pt x="896949" y="13637"/>
                    <a:pt x="896949" y="18560"/>
                  </a:cubicBezTo>
                  <a:lnTo>
                    <a:pt x="896949" y="133073"/>
                  </a:lnTo>
                  <a:cubicBezTo>
                    <a:pt x="896949" y="137995"/>
                    <a:pt x="894993" y="142716"/>
                    <a:pt x="891513" y="146197"/>
                  </a:cubicBezTo>
                  <a:cubicBezTo>
                    <a:pt x="888032" y="149677"/>
                    <a:pt x="883311" y="151633"/>
                    <a:pt x="878389" y="151633"/>
                  </a:cubicBezTo>
                  <a:lnTo>
                    <a:pt x="18560" y="151633"/>
                  </a:lnTo>
                  <a:cubicBezTo>
                    <a:pt x="13637" y="151633"/>
                    <a:pt x="8917" y="149677"/>
                    <a:pt x="5436" y="146197"/>
                  </a:cubicBezTo>
                  <a:cubicBezTo>
                    <a:pt x="1955" y="142716"/>
                    <a:pt x="0" y="137995"/>
                    <a:pt x="0" y="133073"/>
                  </a:cubicBezTo>
                  <a:lnTo>
                    <a:pt x="0" y="18560"/>
                  </a:lnTo>
                  <a:cubicBezTo>
                    <a:pt x="0" y="13637"/>
                    <a:pt x="1955" y="8917"/>
                    <a:pt x="5436" y="5436"/>
                  </a:cubicBezTo>
                  <a:cubicBezTo>
                    <a:pt x="8917" y="1955"/>
                    <a:pt x="13637" y="0"/>
                    <a:pt x="18560" y="0"/>
                  </a:cubicBezTo>
                  <a:close/>
                </a:path>
              </a:pathLst>
            </a:custGeom>
            <a:solidFill>
              <a:srgbClr val="589370"/>
            </a:solidFill>
            <a:ln cap="sq">
              <a:noFill/>
              <a:prstDash val="solid"/>
              <a:miter/>
            </a:ln>
          </p:spPr>
        </p:sp>
        <p:sp>
          <p:nvSpPr>
            <p:cNvPr id="20" name="TextBox 20"/>
            <p:cNvSpPr txBox="1"/>
            <p:nvPr/>
          </p:nvSpPr>
          <p:spPr>
            <a:xfrm>
              <a:off x="0" y="-19050"/>
              <a:ext cx="896949" cy="170683"/>
            </a:xfrm>
            <a:prstGeom prst="rect">
              <a:avLst/>
            </a:prstGeom>
          </p:spPr>
          <p:txBody>
            <a:bodyPr lIns="49412" tIns="49412" rIns="49412" bIns="49412" rtlCol="0" anchor="ctr"/>
            <a:lstStyle/>
            <a:p>
              <a:pPr algn="ctr">
                <a:lnSpc>
                  <a:spcPts val="1385"/>
                </a:lnSpc>
              </a:pPr>
              <a:endParaRPr/>
            </a:p>
          </p:txBody>
        </p:sp>
      </p:grpSp>
      <p:sp>
        <p:nvSpPr>
          <p:cNvPr id="21" name="TextBox 21"/>
          <p:cNvSpPr txBox="1"/>
          <p:nvPr/>
        </p:nvSpPr>
        <p:spPr>
          <a:xfrm>
            <a:off x="658315" y="6396403"/>
            <a:ext cx="2685046" cy="2526397"/>
          </a:xfrm>
          <a:prstGeom prst="rect">
            <a:avLst/>
          </a:prstGeom>
        </p:spPr>
        <p:txBody>
          <a:bodyPr lIns="0" tIns="0" rIns="0" bIns="0" rtlCol="0" anchor="t">
            <a:spAutoFit/>
          </a:bodyPr>
          <a:lstStyle/>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p:txBody>
      </p:sp>
      <p:sp>
        <p:nvSpPr>
          <p:cNvPr id="22" name="TextBox 22"/>
          <p:cNvSpPr txBox="1"/>
          <p:nvPr/>
        </p:nvSpPr>
        <p:spPr>
          <a:xfrm>
            <a:off x="874567" y="5647270"/>
            <a:ext cx="2166512" cy="267247"/>
          </a:xfrm>
          <a:prstGeom prst="rect">
            <a:avLst/>
          </a:prstGeom>
        </p:spPr>
        <p:txBody>
          <a:bodyPr lIns="0" tIns="0" rIns="0" bIns="0" rtlCol="0" anchor="t">
            <a:spAutoFit/>
          </a:bodyPr>
          <a:lstStyle/>
          <a:p>
            <a:pPr algn="ctr">
              <a:lnSpc>
                <a:spcPts val="2178"/>
              </a:lnSpc>
            </a:pPr>
            <a:r>
              <a:rPr lang="en-US" sz="1556" b="1" dirty="0">
                <a:solidFill>
                  <a:srgbClr val="FFFDF5"/>
                </a:solidFill>
                <a:latin typeface="Poppins Bold"/>
                <a:ea typeface="Poppins Bold"/>
                <a:cs typeface="Poppins Bold"/>
                <a:sym typeface="Poppins Bold"/>
              </a:rPr>
              <a:t>Deer  Class</a:t>
            </a:r>
          </a:p>
        </p:txBody>
      </p:sp>
      <p:grpSp>
        <p:nvGrpSpPr>
          <p:cNvPr id="23" name="Group 23"/>
          <p:cNvGrpSpPr/>
          <p:nvPr/>
        </p:nvGrpSpPr>
        <p:grpSpPr>
          <a:xfrm>
            <a:off x="4103061" y="1896154"/>
            <a:ext cx="2907956" cy="3301600"/>
            <a:chOff x="0" y="0"/>
            <a:chExt cx="1042146" cy="1034771"/>
          </a:xfrm>
        </p:grpSpPr>
        <p:sp>
          <p:nvSpPr>
            <p:cNvPr id="24" name="Freeform 24"/>
            <p:cNvSpPr/>
            <p:nvPr/>
          </p:nvSpPr>
          <p:spPr>
            <a:xfrm>
              <a:off x="0" y="0"/>
              <a:ext cx="1042146" cy="1034771"/>
            </a:xfrm>
            <a:custGeom>
              <a:avLst/>
              <a:gdLst/>
              <a:ahLst/>
              <a:cxnLst/>
              <a:rect l="l" t="t" r="r" b="b"/>
              <a:pathLst>
                <a:path w="1042146" h="1034771">
                  <a:moveTo>
                    <a:pt x="15974" y="0"/>
                  </a:moveTo>
                  <a:lnTo>
                    <a:pt x="1026172" y="0"/>
                  </a:lnTo>
                  <a:cubicBezTo>
                    <a:pt x="1030409" y="0"/>
                    <a:pt x="1034472" y="1683"/>
                    <a:pt x="1037467" y="4679"/>
                  </a:cubicBezTo>
                  <a:cubicBezTo>
                    <a:pt x="1040463" y="7674"/>
                    <a:pt x="1042146" y="11737"/>
                    <a:pt x="1042146" y="15974"/>
                  </a:cubicBezTo>
                  <a:lnTo>
                    <a:pt x="1042146" y="1018797"/>
                  </a:lnTo>
                  <a:cubicBezTo>
                    <a:pt x="1042146" y="1027619"/>
                    <a:pt x="1034994" y="1034771"/>
                    <a:pt x="1026172" y="1034771"/>
                  </a:cubicBezTo>
                  <a:lnTo>
                    <a:pt x="15974" y="1034771"/>
                  </a:lnTo>
                  <a:cubicBezTo>
                    <a:pt x="11737" y="1034771"/>
                    <a:pt x="7674" y="1033088"/>
                    <a:pt x="4679" y="1030092"/>
                  </a:cubicBezTo>
                  <a:cubicBezTo>
                    <a:pt x="1683" y="1027097"/>
                    <a:pt x="0" y="1023034"/>
                    <a:pt x="0" y="1018797"/>
                  </a:cubicBezTo>
                  <a:lnTo>
                    <a:pt x="0" y="15974"/>
                  </a:lnTo>
                  <a:cubicBezTo>
                    <a:pt x="0" y="11737"/>
                    <a:pt x="1683" y="7674"/>
                    <a:pt x="4679" y="4679"/>
                  </a:cubicBezTo>
                  <a:cubicBezTo>
                    <a:pt x="7674" y="1683"/>
                    <a:pt x="11737" y="0"/>
                    <a:pt x="15974" y="0"/>
                  </a:cubicBezTo>
                  <a:close/>
                </a:path>
              </a:pathLst>
            </a:custGeom>
            <a:solidFill>
              <a:srgbClr val="FFF3DE"/>
            </a:solidFill>
            <a:ln w="28575" cap="sq">
              <a:solidFill>
                <a:srgbClr val="589370"/>
              </a:solidFill>
              <a:prstDash val="solid"/>
              <a:miter/>
            </a:ln>
          </p:spPr>
        </p:sp>
        <p:sp>
          <p:nvSpPr>
            <p:cNvPr id="25" name="TextBox 25"/>
            <p:cNvSpPr txBox="1"/>
            <p:nvPr/>
          </p:nvSpPr>
          <p:spPr>
            <a:xfrm>
              <a:off x="0" y="-19050"/>
              <a:ext cx="1042146" cy="1053821"/>
            </a:xfrm>
            <a:prstGeom prst="rect">
              <a:avLst/>
            </a:prstGeom>
          </p:spPr>
          <p:txBody>
            <a:bodyPr lIns="49412" tIns="49412" rIns="49412" bIns="49412" rtlCol="0" anchor="ctr"/>
            <a:lstStyle/>
            <a:p>
              <a:pPr algn="ctr">
                <a:lnSpc>
                  <a:spcPts val="1385"/>
                </a:lnSpc>
              </a:pPr>
              <a:endParaRPr/>
            </a:p>
          </p:txBody>
        </p:sp>
      </p:grpSp>
      <p:grpSp>
        <p:nvGrpSpPr>
          <p:cNvPr id="26" name="Group 26"/>
          <p:cNvGrpSpPr/>
          <p:nvPr/>
        </p:nvGrpSpPr>
        <p:grpSpPr>
          <a:xfrm>
            <a:off x="4305637" y="2008595"/>
            <a:ext cx="2502804" cy="423109"/>
            <a:chOff x="0" y="0"/>
            <a:chExt cx="896949" cy="151633"/>
          </a:xfrm>
        </p:grpSpPr>
        <p:sp>
          <p:nvSpPr>
            <p:cNvPr id="27" name="Freeform 27"/>
            <p:cNvSpPr/>
            <p:nvPr/>
          </p:nvSpPr>
          <p:spPr>
            <a:xfrm>
              <a:off x="0" y="0"/>
              <a:ext cx="896949" cy="151633"/>
            </a:xfrm>
            <a:custGeom>
              <a:avLst/>
              <a:gdLst/>
              <a:ahLst/>
              <a:cxnLst/>
              <a:rect l="l" t="t" r="r" b="b"/>
              <a:pathLst>
                <a:path w="896949" h="151633">
                  <a:moveTo>
                    <a:pt x="18560" y="0"/>
                  </a:moveTo>
                  <a:lnTo>
                    <a:pt x="878389" y="0"/>
                  </a:lnTo>
                  <a:cubicBezTo>
                    <a:pt x="883311" y="0"/>
                    <a:pt x="888032" y="1955"/>
                    <a:pt x="891513" y="5436"/>
                  </a:cubicBezTo>
                  <a:cubicBezTo>
                    <a:pt x="894993" y="8917"/>
                    <a:pt x="896949" y="13637"/>
                    <a:pt x="896949" y="18560"/>
                  </a:cubicBezTo>
                  <a:lnTo>
                    <a:pt x="896949" y="133073"/>
                  </a:lnTo>
                  <a:cubicBezTo>
                    <a:pt x="896949" y="137995"/>
                    <a:pt x="894993" y="142716"/>
                    <a:pt x="891513" y="146197"/>
                  </a:cubicBezTo>
                  <a:cubicBezTo>
                    <a:pt x="888032" y="149677"/>
                    <a:pt x="883311" y="151633"/>
                    <a:pt x="878389" y="151633"/>
                  </a:cubicBezTo>
                  <a:lnTo>
                    <a:pt x="18560" y="151633"/>
                  </a:lnTo>
                  <a:cubicBezTo>
                    <a:pt x="13637" y="151633"/>
                    <a:pt x="8917" y="149677"/>
                    <a:pt x="5436" y="146197"/>
                  </a:cubicBezTo>
                  <a:cubicBezTo>
                    <a:pt x="1955" y="142716"/>
                    <a:pt x="0" y="137995"/>
                    <a:pt x="0" y="133073"/>
                  </a:cubicBezTo>
                  <a:lnTo>
                    <a:pt x="0" y="18560"/>
                  </a:lnTo>
                  <a:cubicBezTo>
                    <a:pt x="0" y="13637"/>
                    <a:pt x="1955" y="8917"/>
                    <a:pt x="5436" y="5436"/>
                  </a:cubicBezTo>
                  <a:cubicBezTo>
                    <a:pt x="8917" y="1955"/>
                    <a:pt x="13637" y="0"/>
                    <a:pt x="18560" y="0"/>
                  </a:cubicBezTo>
                  <a:close/>
                </a:path>
              </a:pathLst>
            </a:custGeom>
            <a:solidFill>
              <a:srgbClr val="589370"/>
            </a:solidFill>
            <a:ln cap="sq">
              <a:noFill/>
              <a:prstDash val="solid"/>
              <a:miter/>
            </a:ln>
          </p:spPr>
        </p:sp>
        <p:sp>
          <p:nvSpPr>
            <p:cNvPr id="28" name="TextBox 28"/>
            <p:cNvSpPr txBox="1"/>
            <p:nvPr/>
          </p:nvSpPr>
          <p:spPr>
            <a:xfrm>
              <a:off x="0" y="-19050"/>
              <a:ext cx="896949" cy="170683"/>
            </a:xfrm>
            <a:prstGeom prst="rect">
              <a:avLst/>
            </a:prstGeom>
          </p:spPr>
          <p:txBody>
            <a:bodyPr lIns="49412" tIns="49412" rIns="49412" bIns="49412" rtlCol="0" anchor="ctr"/>
            <a:lstStyle/>
            <a:p>
              <a:pPr algn="ctr">
                <a:lnSpc>
                  <a:spcPts val="1385"/>
                </a:lnSpc>
              </a:pPr>
              <a:endParaRPr/>
            </a:p>
          </p:txBody>
        </p:sp>
      </p:grpSp>
      <p:sp>
        <p:nvSpPr>
          <p:cNvPr id="29" name="TextBox 29"/>
          <p:cNvSpPr txBox="1"/>
          <p:nvPr/>
        </p:nvSpPr>
        <p:spPr>
          <a:xfrm>
            <a:off x="4473783" y="2070307"/>
            <a:ext cx="2166512" cy="267247"/>
          </a:xfrm>
          <a:prstGeom prst="rect">
            <a:avLst/>
          </a:prstGeom>
        </p:spPr>
        <p:txBody>
          <a:bodyPr lIns="0" tIns="0" rIns="0" bIns="0" rtlCol="0" anchor="t">
            <a:spAutoFit/>
          </a:bodyPr>
          <a:lstStyle/>
          <a:p>
            <a:pPr algn="ctr">
              <a:lnSpc>
                <a:spcPts val="2178"/>
              </a:lnSpc>
            </a:pPr>
            <a:r>
              <a:rPr lang="en-US" sz="1556" b="1" dirty="0">
                <a:solidFill>
                  <a:srgbClr val="FFFDF5"/>
                </a:solidFill>
                <a:latin typeface="Poppins Bold"/>
                <a:ea typeface="Poppins Bold"/>
                <a:cs typeface="Poppins Bold"/>
                <a:sym typeface="Poppins Bold"/>
              </a:rPr>
              <a:t>Owl Class</a:t>
            </a:r>
          </a:p>
        </p:txBody>
      </p:sp>
      <p:sp>
        <p:nvSpPr>
          <p:cNvPr id="30" name="Freeform 30"/>
          <p:cNvSpPr/>
          <p:nvPr/>
        </p:nvSpPr>
        <p:spPr>
          <a:xfrm>
            <a:off x="132290" y="210393"/>
            <a:ext cx="903327" cy="1049025"/>
          </a:xfrm>
          <a:custGeom>
            <a:avLst/>
            <a:gdLst/>
            <a:ahLst/>
            <a:cxnLst/>
            <a:rect l="l" t="t" r="r" b="b"/>
            <a:pathLst>
              <a:path w="903327" h="1049025">
                <a:moveTo>
                  <a:pt x="0" y="0"/>
                </a:moveTo>
                <a:lnTo>
                  <a:pt x="903327" y="0"/>
                </a:lnTo>
                <a:lnTo>
                  <a:pt x="903327" y="1049025"/>
                </a:lnTo>
                <a:lnTo>
                  <a:pt x="0" y="1049025"/>
                </a:lnTo>
                <a:lnTo>
                  <a:pt x="0" y="0"/>
                </a:lnTo>
                <a:close/>
              </a:path>
            </a:pathLst>
          </a:custGeom>
          <a: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a:blipFill>
        </p:spPr>
      </p:sp>
      <p:sp>
        <p:nvSpPr>
          <p:cNvPr id="34" name="TextBox 34"/>
          <p:cNvSpPr txBox="1"/>
          <p:nvPr/>
        </p:nvSpPr>
        <p:spPr>
          <a:xfrm>
            <a:off x="4177528" y="2501501"/>
            <a:ext cx="2685046" cy="2295565"/>
          </a:xfrm>
          <a:prstGeom prst="rect">
            <a:avLst/>
          </a:prstGeom>
        </p:spPr>
        <p:txBody>
          <a:bodyPr lIns="0" tIns="0" rIns="0" bIns="0" rtlCol="0" anchor="t">
            <a:spAutoFit/>
          </a:bodyPr>
          <a:lstStyle/>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a:p>
            <a:pPr algn="l">
              <a:lnSpc>
                <a:spcPts val="1753"/>
              </a:lnSpc>
            </a:pPr>
            <a:endParaRPr lang="en-US" sz="1252" dirty="0">
              <a:solidFill>
                <a:srgbClr val="355E46"/>
              </a:solidFill>
              <a:latin typeface="Poppins"/>
              <a:ea typeface="Poppins"/>
              <a:cs typeface="Poppins"/>
              <a:sym typeface="Poppins"/>
            </a:endParaRPr>
          </a:p>
        </p:txBody>
      </p:sp>
      <p:sp>
        <p:nvSpPr>
          <p:cNvPr id="36" name="Freeform 31">
            <a:extLst>
              <a:ext uri="{FF2B5EF4-FFF2-40B4-BE49-F238E27FC236}">
                <a16:creationId xmlns:a16="http://schemas.microsoft.com/office/drawing/2014/main" id="{2EB02C60-E34A-4AF5-A14C-90A94103E05F}"/>
              </a:ext>
            </a:extLst>
          </p:cNvPr>
          <p:cNvSpPr/>
          <p:nvPr/>
        </p:nvSpPr>
        <p:spPr>
          <a:xfrm>
            <a:off x="3541791" y="5383587"/>
            <a:ext cx="3632390" cy="4724401"/>
          </a:xfrm>
          <a:custGeom>
            <a:avLst/>
            <a:gdLst/>
            <a:ahLst/>
            <a:cxnLst/>
            <a:rect l="l" t="t" r="r" b="b"/>
            <a:pathLst>
              <a:path w="3632390" h="3353782">
                <a:moveTo>
                  <a:pt x="0" y="0"/>
                </a:moveTo>
                <a:lnTo>
                  <a:pt x="3632390" y="0"/>
                </a:lnTo>
                <a:lnTo>
                  <a:pt x="3632390" y="3353783"/>
                </a:lnTo>
                <a:lnTo>
                  <a:pt x="0" y="3353783"/>
                </a:lnTo>
                <a:lnTo>
                  <a:pt x="0" y="0"/>
                </a:lnTo>
                <a:close/>
              </a:path>
            </a:pathLst>
          </a:custGeom>
          <a:blipFill>
            <a:blip r:embed="rId8">
              <a:extLst>
                <a:ext uri="{96DAC541-7B7A-43D3-8B79-37D633B846F1}">
                  <asvg:svgBlip xmlns:asvg="http://schemas.microsoft.com/office/drawing/2016/SVG/main" r:embed="rId9"/>
                </a:ext>
              </a:extLst>
            </a:blip>
            <a:stretch>
              <a:fillRect b="-18900"/>
            </a:stretch>
          </a:blipFill>
        </p:spPr>
        <p:txBody>
          <a:bodyPr/>
          <a:lstStyle/>
          <a:p>
            <a:endParaRPr lang="en-GB" dirty="0"/>
          </a:p>
        </p:txBody>
      </p:sp>
      <p:sp>
        <p:nvSpPr>
          <p:cNvPr id="37" name="TextBox 32">
            <a:extLst>
              <a:ext uri="{FF2B5EF4-FFF2-40B4-BE49-F238E27FC236}">
                <a16:creationId xmlns:a16="http://schemas.microsoft.com/office/drawing/2014/main" id="{F88DE50C-01E0-4803-B682-372765D48FA9}"/>
              </a:ext>
            </a:extLst>
          </p:cNvPr>
          <p:cNvSpPr txBox="1"/>
          <p:nvPr/>
        </p:nvSpPr>
        <p:spPr>
          <a:xfrm>
            <a:off x="3605782" y="5991552"/>
            <a:ext cx="3256792" cy="2652586"/>
          </a:xfrm>
          <a:prstGeom prst="rect">
            <a:avLst/>
          </a:prstGeom>
        </p:spPr>
        <p:txBody>
          <a:bodyPr wrap="square" lIns="0" tIns="0" rIns="0" bIns="0" rtlCol="0" anchor="t">
            <a:spAutoFit/>
          </a:bodyPr>
          <a:lstStyle/>
          <a:p>
            <a:pPr algn="ctr"/>
            <a:r>
              <a:rPr lang="en-US" sz="1008" b="1" dirty="0">
                <a:solidFill>
                  <a:srgbClr val="FFFDF5"/>
                </a:solidFill>
                <a:latin typeface="Poppins"/>
                <a:ea typeface="Poppins"/>
                <a:cs typeface="Poppins"/>
                <a:sym typeface="Poppins"/>
              </a:rPr>
              <a:t>Values:</a:t>
            </a:r>
          </a:p>
          <a:p>
            <a:pPr algn="ctr"/>
            <a:r>
              <a:rPr lang="en-US" sz="1008" dirty="0">
                <a:solidFill>
                  <a:srgbClr val="FFFDF5"/>
                </a:solidFill>
                <a:latin typeface="Poppins"/>
                <a:ea typeface="Poppins"/>
                <a:cs typeface="Poppins"/>
                <a:sym typeface="Poppins"/>
              </a:rPr>
              <a:t>Kindness: Thinking of each other</a:t>
            </a:r>
          </a:p>
          <a:p>
            <a:pPr algn="ctr"/>
            <a:endParaRPr lang="en-US" sz="1008" dirty="0">
              <a:solidFill>
                <a:srgbClr val="FFFDF5"/>
              </a:solidFill>
              <a:latin typeface="Poppins"/>
              <a:ea typeface="Poppins"/>
              <a:cs typeface="Poppins"/>
              <a:sym typeface="Poppins"/>
            </a:endParaRPr>
          </a:p>
          <a:p>
            <a:pPr algn="ctr"/>
            <a:r>
              <a:rPr lang="en-US" sz="1008" b="1" dirty="0">
                <a:solidFill>
                  <a:srgbClr val="FFFDF5"/>
                </a:solidFill>
                <a:latin typeface="Poppins"/>
                <a:ea typeface="Poppins"/>
                <a:cs typeface="Poppins"/>
                <a:sym typeface="Poppins"/>
              </a:rPr>
              <a:t>Cultural Capital: </a:t>
            </a:r>
          </a:p>
          <a:p>
            <a:pPr algn="ctr"/>
            <a:r>
              <a:rPr lang="en-US" sz="1008" dirty="0">
                <a:solidFill>
                  <a:srgbClr val="FFFDF5"/>
                </a:solidFill>
                <a:latin typeface="Poppins"/>
                <a:ea typeface="Poppins"/>
                <a:cs typeface="Poppins"/>
                <a:sym typeface="Poppins"/>
              </a:rPr>
              <a:t>Glastonbury Festival</a:t>
            </a:r>
          </a:p>
          <a:p>
            <a:pPr algn="ctr"/>
            <a:endParaRPr lang="en-US" sz="1008" dirty="0">
              <a:solidFill>
                <a:srgbClr val="FFFDF5"/>
              </a:solidFill>
              <a:latin typeface="Poppins"/>
              <a:ea typeface="Poppins"/>
              <a:cs typeface="Poppins"/>
              <a:sym typeface="Poppins"/>
            </a:endParaRPr>
          </a:p>
          <a:p>
            <a:pPr algn="ctr"/>
            <a:r>
              <a:rPr lang="en-US" sz="1008" b="1" dirty="0">
                <a:solidFill>
                  <a:srgbClr val="FFFDF5"/>
                </a:solidFill>
                <a:latin typeface="Poppins"/>
                <a:ea typeface="Poppins"/>
                <a:cs typeface="Poppins"/>
                <a:sym typeface="Poppins"/>
              </a:rPr>
              <a:t>Stories from Around the World:  </a:t>
            </a:r>
          </a:p>
          <a:p>
            <a:pPr algn="ctr"/>
            <a:r>
              <a:rPr lang="en-US" sz="1008" i="1" dirty="0">
                <a:solidFill>
                  <a:srgbClr val="FFFDF5"/>
                </a:solidFill>
                <a:latin typeface="Poppins"/>
                <a:ea typeface="Poppins"/>
                <a:cs typeface="Poppins"/>
                <a:sym typeface="Poppins"/>
              </a:rPr>
              <a:t>Ali Baba and his Brothers, from Iraq</a:t>
            </a:r>
          </a:p>
          <a:p>
            <a:pPr algn="ctr"/>
            <a:endParaRPr lang="en-US" sz="1008" b="1" dirty="0">
              <a:solidFill>
                <a:srgbClr val="FFFDF5"/>
              </a:solidFill>
              <a:latin typeface="Poppins"/>
              <a:ea typeface="Poppins"/>
              <a:cs typeface="Poppins"/>
              <a:sym typeface="Poppins"/>
            </a:endParaRPr>
          </a:p>
          <a:p>
            <a:pPr algn="ctr"/>
            <a:r>
              <a:rPr lang="en-US" sz="1008" b="1" dirty="0">
                <a:solidFill>
                  <a:srgbClr val="FFFDF5"/>
                </a:solidFill>
                <a:latin typeface="Poppins"/>
                <a:ea typeface="Poppins"/>
                <a:cs typeface="Poppins"/>
                <a:sym typeface="Poppins"/>
              </a:rPr>
              <a:t>Music</a:t>
            </a:r>
            <a:r>
              <a:rPr lang="en-US" sz="1008" dirty="0">
                <a:solidFill>
                  <a:srgbClr val="FFFDF5"/>
                </a:solidFill>
                <a:latin typeface="Poppins"/>
                <a:ea typeface="Poppins"/>
                <a:cs typeface="Poppins"/>
                <a:sym typeface="Poppins"/>
              </a:rPr>
              <a:t>: </a:t>
            </a:r>
          </a:p>
          <a:p>
            <a:pPr algn="ctr"/>
            <a:r>
              <a:rPr lang="en-US" sz="1008" i="1" dirty="0">
                <a:solidFill>
                  <a:srgbClr val="FFFDF5"/>
                </a:solidFill>
                <a:latin typeface="Poppins"/>
                <a:ea typeface="Poppins"/>
                <a:cs typeface="Poppins"/>
                <a:sym typeface="Poppins"/>
              </a:rPr>
              <a:t>Poland Folk Music:  Mazurkas</a:t>
            </a:r>
          </a:p>
          <a:p>
            <a:pPr algn="ctr"/>
            <a:endParaRPr lang="en-US" sz="1008" i="1" dirty="0">
              <a:solidFill>
                <a:srgbClr val="FFFDF5"/>
              </a:solidFill>
              <a:latin typeface="Poppins"/>
              <a:ea typeface="Poppins"/>
              <a:cs typeface="Poppins"/>
              <a:sym typeface="Poppins"/>
            </a:endParaRPr>
          </a:p>
          <a:p>
            <a:pPr algn="ctr"/>
            <a:r>
              <a:rPr lang="en-US" sz="1008" b="1" i="1" dirty="0">
                <a:solidFill>
                  <a:srgbClr val="FFFDF5"/>
                </a:solidFill>
                <a:latin typeface="Poppins"/>
                <a:ea typeface="Poppins"/>
                <a:cs typeface="Poppins"/>
                <a:sym typeface="Poppins"/>
              </a:rPr>
              <a:t>RE:</a:t>
            </a:r>
          </a:p>
          <a:p>
            <a:pPr algn="ctr"/>
            <a:r>
              <a:rPr lang="en-US" sz="1008" i="1" dirty="0">
                <a:solidFill>
                  <a:srgbClr val="FFFDF5"/>
                </a:solidFill>
                <a:latin typeface="Poppins"/>
                <a:ea typeface="Poppins"/>
                <a:cs typeface="Poppins"/>
                <a:sym typeface="Poppins"/>
              </a:rPr>
              <a:t>Kindness</a:t>
            </a:r>
          </a:p>
          <a:p>
            <a:pPr algn="ctr"/>
            <a:endParaRPr lang="en-US" sz="1008" b="1" dirty="0">
              <a:solidFill>
                <a:srgbClr val="FFFDF5"/>
              </a:solidFill>
              <a:latin typeface="Poppins"/>
              <a:ea typeface="Poppins"/>
              <a:cs typeface="Poppins"/>
              <a:sym typeface="Poppins"/>
            </a:endParaRPr>
          </a:p>
          <a:p>
            <a:pPr algn="ctr"/>
            <a:r>
              <a:rPr lang="en-US" sz="1008" b="1" dirty="0">
                <a:solidFill>
                  <a:srgbClr val="FFFDF5"/>
                </a:solidFill>
                <a:latin typeface="Poppins"/>
                <a:ea typeface="Poppins"/>
                <a:cs typeface="Poppins"/>
                <a:sym typeface="Poppins"/>
              </a:rPr>
              <a:t>Song: </a:t>
            </a:r>
          </a:p>
          <a:p>
            <a:pPr algn="ctr">
              <a:lnSpc>
                <a:spcPts val="1411"/>
              </a:lnSpc>
            </a:pPr>
            <a:r>
              <a:rPr lang="en-US" sz="1008" i="1" dirty="0">
                <a:solidFill>
                  <a:srgbClr val="FFFDF5"/>
                </a:solidFill>
                <a:latin typeface="Poppins"/>
                <a:ea typeface="Poppins"/>
                <a:cs typeface="Poppins"/>
                <a:sym typeface="Poppins"/>
              </a:rPr>
              <a:t>Dragonfly</a:t>
            </a:r>
          </a:p>
        </p:txBody>
      </p:sp>
      <p:sp>
        <p:nvSpPr>
          <p:cNvPr id="38" name="TextBox 33">
            <a:extLst>
              <a:ext uri="{FF2B5EF4-FFF2-40B4-BE49-F238E27FC236}">
                <a16:creationId xmlns:a16="http://schemas.microsoft.com/office/drawing/2014/main" id="{1F828E43-F87A-466D-97BB-24FB10F38AED}"/>
              </a:ext>
            </a:extLst>
          </p:cNvPr>
          <p:cNvSpPr txBox="1"/>
          <p:nvPr/>
        </p:nvSpPr>
        <p:spPr>
          <a:xfrm>
            <a:off x="3953270" y="5654504"/>
            <a:ext cx="3064474" cy="250986"/>
          </a:xfrm>
          <a:prstGeom prst="rect">
            <a:avLst/>
          </a:prstGeom>
        </p:spPr>
        <p:txBody>
          <a:bodyPr lIns="0" tIns="0" rIns="0" bIns="0" rtlCol="0" anchor="t">
            <a:spAutoFit/>
          </a:bodyPr>
          <a:lstStyle/>
          <a:p>
            <a:pPr algn="ctr">
              <a:lnSpc>
                <a:spcPts val="1933"/>
              </a:lnSpc>
            </a:pPr>
            <a:r>
              <a:rPr lang="en-US" sz="1381" b="1" dirty="0">
                <a:solidFill>
                  <a:srgbClr val="FFFDF5"/>
                </a:solidFill>
                <a:latin typeface="Poppins Bold"/>
                <a:ea typeface="Poppins Bold"/>
                <a:cs typeface="Poppins Bold"/>
                <a:sym typeface="Poppins Bold"/>
              </a:rPr>
              <a:t>Our Assemblies this week...</a:t>
            </a:r>
          </a:p>
        </p:txBody>
      </p:sp>
      <p:sp>
        <p:nvSpPr>
          <p:cNvPr id="39" name="TextBox 38">
            <a:extLst>
              <a:ext uri="{FF2B5EF4-FFF2-40B4-BE49-F238E27FC236}">
                <a16:creationId xmlns:a16="http://schemas.microsoft.com/office/drawing/2014/main" id="{DA08935E-4BE6-492C-9AC2-82A75AADCFC2}"/>
              </a:ext>
            </a:extLst>
          </p:cNvPr>
          <p:cNvSpPr txBox="1"/>
          <p:nvPr/>
        </p:nvSpPr>
        <p:spPr>
          <a:xfrm>
            <a:off x="541110" y="6116011"/>
            <a:ext cx="2768474" cy="276999"/>
          </a:xfrm>
          <a:prstGeom prst="rect">
            <a:avLst/>
          </a:prstGeom>
          <a:noFill/>
        </p:spPr>
        <p:txBody>
          <a:bodyPr wrap="square" rtlCol="0">
            <a:spAutoFit/>
          </a:bodyPr>
          <a:lstStyle/>
          <a:p>
            <a:endParaRPr lang="en-GB" sz="1200" dirty="0">
              <a:latin typeface="Poppins" panose="020B0604020202020204" charset="0"/>
              <a:cs typeface="Poppins" panose="020B0604020202020204" charset="0"/>
            </a:endParaRPr>
          </a:p>
        </p:txBody>
      </p:sp>
      <p:sp>
        <p:nvSpPr>
          <p:cNvPr id="6" name="TextBox 5">
            <a:extLst>
              <a:ext uri="{FF2B5EF4-FFF2-40B4-BE49-F238E27FC236}">
                <a16:creationId xmlns:a16="http://schemas.microsoft.com/office/drawing/2014/main" id="{375F1FE1-8E19-426D-A02F-DF0A8ABBE2F6}"/>
              </a:ext>
            </a:extLst>
          </p:cNvPr>
          <p:cNvSpPr txBox="1"/>
          <p:nvPr/>
        </p:nvSpPr>
        <p:spPr>
          <a:xfrm>
            <a:off x="567496" y="2431704"/>
            <a:ext cx="2707037" cy="1107996"/>
          </a:xfrm>
          <a:prstGeom prst="rect">
            <a:avLst/>
          </a:prstGeom>
          <a:noFill/>
        </p:spPr>
        <p:txBody>
          <a:bodyPr wrap="square" rtlCol="0">
            <a:spAutoFit/>
          </a:bodyPr>
          <a:lstStyle/>
          <a:p>
            <a:r>
              <a:rPr lang="en-GB" sz="1100" dirty="0">
                <a:latin typeface="Poppins" panose="020B0604020202020204" charset="0"/>
                <a:cs typeface="Poppins" panose="020B0604020202020204" charset="0"/>
              </a:rPr>
              <a:t>This week in Fox Class we read ‘A Fish with a Wish’.  In Literacy we have focussed on high frequency words and we have been learning the names of the different oceans in the world.  Well done, Fox Class!</a:t>
            </a:r>
          </a:p>
        </p:txBody>
      </p:sp>
      <p:sp>
        <p:nvSpPr>
          <p:cNvPr id="33" name="TextBox 32">
            <a:extLst>
              <a:ext uri="{FF2B5EF4-FFF2-40B4-BE49-F238E27FC236}">
                <a16:creationId xmlns:a16="http://schemas.microsoft.com/office/drawing/2014/main" id="{79E71C36-E2A9-465C-A619-553D08772F19}"/>
              </a:ext>
            </a:extLst>
          </p:cNvPr>
          <p:cNvSpPr txBox="1"/>
          <p:nvPr/>
        </p:nvSpPr>
        <p:spPr>
          <a:xfrm>
            <a:off x="4150932" y="2504544"/>
            <a:ext cx="2733577" cy="1446550"/>
          </a:xfrm>
          <a:prstGeom prst="rect">
            <a:avLst/>
          </a:prstGeom>
          <a:noFill/>
        </p:spPr>
        <p:txBody>
          <a:bodyPr wrap="square" rtlCol="0">
            <a:spAutoFit/>
          </a:bodyPr>
          <a:lstStyle/>
          <a:p>
            <a:r>
              <a:rPr lang="en-GB" sz="1100" dirty="0">
                <a:latin typeface="Poppins" panose="020B0604020202020204" charset="0"/>
                <a:cs typeface="Poppins" panose="020B0604020202020204" charset="0"/>
              </a:rPr>
              <a:t>In Owl Class we have been learning about the seaside; past and present.  In PSHE the topic has been our neighbourhoods and we have had lots of discussion about what makes a good neighbourhood.  Our book of the week was ‘The Storm Whale’.  Well done, Owl Class!</a:t>
            </a:r>
          </a:p>
        </p:txBody>
      </p:sp>
      <p:sp>
        <p:nvSpPr>
          <p:cNvPr id="41" name="TextBox 40">
            <a:extLst>
              <a:ext uri="{FF2B5EF4-FFF2-40B4-BE49-F238E27FC236}">
                <a16:creationId xmlns:a16="http://schemas.microsoft.com/office/drawing/2014/main" id="{9BAC9CD5-36DF-4534-866E-A06A20D6A8B2}"/>
              </a:ext>
            </a:extLst>
          </p:cNvPr>
          <p:cNvSpPr txBox="1"/>
          <p:nvPr/>
        </p:nvSpPr>
        <p:spPr>
          <a:xfrm>
            <a:off x="567496" y="6164497"/>
            <a:ext cx="2768474" cy="1615827"/>
          </a:xfrm>
          <a:prstGeom prst="rect">
            <a:avLst/>
          </a:prstGeom>
          <a:noFill/>
        </p:spPr>
        <p:txBody>
          <a:bodyPr wrap="square" rtlCol="0">
            <a:spAutoFit/>
          </a:bodyPr>
          <a:lstStyle/>
          <a:p>
            <a:r>
              <a:rPr lang="en-GB" sz="1100" dirty="0">
                <a:latin typeface="Poppins" panose="020B0604020202020204" charset="0"/>
                <a:cs typeface="Poppins" panose="020B0604020202020204" charset="0"/>
              </a:rPr>
              <a:t>This week in Deer Class as part of our Maths lessons we have been learning the value of money.  In English we have worked very hard writing autobiographies and we have all been very excited because our caterpillars have turned into chrysalis.  Fantastic effort, Deer Class!</a:t>
            </a:r>
          </a:p>
        </p:txBody>
      </p:sp>
      <p:pic>
        <p:nvPicPr>
          <p:cNvPr id="32" name="Picture 31">
            <a:extLst>
              <a:ext uri="{FF2B5EF4-FFF2-40B4-BE49-F238E27FC236}">
                <a16:creationId xmlns:a16="http://schemas.microsoft.com/office/drawing/2014/main" id="{8386DE18-5439-4C9B-BC64-22E7D79CD42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09985" y="3739309"/>
            <a:ext cx="1873651" cy="1147133"/>
          </a:xfrm>
          <a:prstGeom prst="rect">
            <a:avLst/>
          </a:prstGeom>
        </p:spPr>
      </p:pic>
      <p:pic>
        <p:nvPicPr>
          <p:cNvPr id="40" name="Picture 39">
            <a:extLst>
              <a:ext uri="{FF2B5EF4-FFF2-40B4-BE49-F238E27FC236}">
                <a16:creationId xmlns:a16="http://schemas.microsoft.com/office/drawing/2014/main" id="{B7F372A8-0EF6-497F-BD10-7DDDD5052E22}"/>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67535" y="7614780"/>
            <a:ext cx="1501409" cy="1180147"/>
          </a:xfrm>
          <a:prstGeom prst="rect">
            <a:avLst/>
          </a:prstGeom>
        </p:spPr>
      </p:pic>
      <p:pic>
        <p:nvPicPr>
          <p:cNvPr id="43" name="Picture 42">
            <a:extLst>
              <a:ext uri="{FF2B5EF4-FFF2-40B4-BE49-F238E27FC236}">
                <a16:creationId xmlns:a16="http://schemas.microsoft.com/office/drawing/2014/main" id="{D19B3237-C0B6-40DE-A8C8-066539E9EF9D}"/>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587453" y="4011876"/>
            <a:ext cx="1875995" cy="1061884"/>
          </a:xfrm>
          <a:prstGeom prst="rect">
            <a:avLst/>
          </a:prstGeom>
        </p:spPr>
      </p:pic>
    </p:spTree>
    <p:extLst>
      <p:ext uri="{BB962C8B-B14F-4D97-AF65-F5344CB8AC3E}">
        <p14:creationId xmlns:p14="http://schemas.microsoft.com/office/powerpoint/2010/main" val="2249335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5897" y="2353872"/>
            <a:ext cx="6687009" cy="5050228"/>
            <a:chOff x="0" y="0"/>
            <a:chExt cx="2324521" cy="1384641"/>
          </a:xfrm>
        </p:grpSpPr>
        <p:sp>
          <p:nvSpPr>
            <p:cNvPr id="3" name="Freeform 3"/>
            <p:cNvSpPr/>
            <p:nvPr/>
          </p:nvSpPr>
          <p:spPr>
            <a:xfrm>
              <a:off x="0" y="0"/>
              <a:ext cx="2324521" cy="1384641"/>
            </a:xfrm>
            <a:custGeom>
              <a:avLst/>
              <a:gdLst/>
              <a:ahLst/>
              <a:cxnLst/>
              <a:rect l="l" t="t" r="r" b="b"/>
              <a:pathLst>
                <a:path w="2324521" h="1384641">
                  <a:moveTo>
                    <a:pt x="7162" y="0"/>
                  </a:moveTo>
                  <a:lnTo>
                    <a:pt x="2317359" y="0"/>
                  </a:lnTo>
                  <a:cubicBezTo>
                    <a:pt x="2321315" y="0"/>
                    <a:pt x="2324521" y="3206"/>
                    <a:pt x="2324521" y="7162"/>
                  </a:cubicBezTo>
                  <a:lnTo>
                    <a:pt x="2324521" y="1377480"/>
                  </a:lnTo>
                  <a:cubicBezTo>
                    <a:pt x="2324521" y="1381435"/>
                    <a:pt x="2321315" y="1384641"/>
                    <a:pt x="2317359" y="1384641"/>
                  </a:cubicBezTo>
                  <a:lnTo>
                    <a:pt x="7162" y="1384641"/>
                  </a:lnTo>
                  <a:cubicBezTo>
                    <a:pt x="3206" y="1384641"/>
                    <a:pt x="0" y="1381435"/>
                    <a:pt x="0" y="1377480"/>
                  </a:cubicBezTo>
                  <a:lnTo>
                    <a:pt x="0" y="7162"/>
                  </a:lnTo>
                  <a:cubicBezTo>
                    <a:pt x="0" y="3206"/>
                    <a:pt x="3206" y="0"/>
                    <a:pt x="7162" y="0"/>
                  </a:cubicBezTo>
                  <a:close/>
                </a:path>
              </a:pathLst>
            </a:custGeom>
            <a:solidFill>
              <a:srgbClr val="FFF3DE"/>
            </a:solidFill>
            <a:ln w="28575" cap="sq">
              <a:solidFill>
                <a:srgbClr val="589370"/>
              </a:solidFill>
              <a:prstDash val="solid"/>
              <a:miter/>
            </a:ln>
          </p:spPr>
        </p:sp>
        <p:sp>
          <p:nvSpPr>
            <p:cNvPr id="4" name="TextBox 4"/>
            <p:cNvSpPr txBox="1"/>
            <p:nvPr/>
          </p:nvSpPr>
          <p:spPr>
            <a:xfrm>
              <a:off x="0" y="-19050"/>
              <a:ext cx="2324521" cy="1403691"/>
            </a:xfrm>
            <a:prstGeom prst="rect">
              <a:avLst/>
            </a:prstGeom>
          </p:spPr>
          <p:txBody>
            <a:bodyPr lIns="49412" tIns="49412" rIns="49412" bIns="49412" rtlCol="0" anchor="ctr"/>
            <a:lstStyle/>
            <a:p>
              <a:pPr algn="ctr">
                <a:lnSpc>
                  <a:spcPts val="1385"/>
                </a:lnSpc>
              </a:pPr>
              <a:endParaRPr/>
            </a:p>
          </p:txBody>
        </p:sp>
      </p:grpSp>
      <p:grpSp>
        <p:nvGrpSpPr>
          <p:cNvPr id="5" name="Group 5"/>
          <p:cNvGrpSpPr/>
          <p:nvPr/>
        </p:nvGrpSpPr>
        <p:grpSpPr>
          <a:xfrm>
            <a:off x="2353787" y="1528459"/>
            <a:ext cx="2502804" cy="423109"/>
            <a:chOff x="0" y="0"/>
            <a:chExt cx="896949" cy="151633"/>
          </a:xfrm>
        </p:grpSpPr>
        <p:sp>
          <p:nvSpPr>
            <p:cNvPr id="6" name="Freeform 6"/>
            <p:cNvSpPr/>
            <p:nvPr/>
          </p:nvSpPr>
          <p:spPr>
            <a:xfrm>
              <a:off x="0" y="0"/>
              <a:ext cx="896949" cy="151633"/>
            </a:xfrm>
            <a:custGeom>
              <a:avLst/>
              <a:gdLst/>
              <a:ahLst/>
              <a:cxnLst/>
              <a:rect l="l" t="t" r="r" b="b"/>
              <a:pathLst>
                <a:path w="896949" h="151633">
                  <a:moveTo>
                    <a:pt x="18560" y="0"/>
                  </a:moveTo>
                  <a:lnTo>
                    <a:pt x="878389" y="0"/>
                  </a:lnTo>
                  <a:cubicBezTo>
                    <a:pt x="883311" y="0"/>
                    <a:pt x="888032" y="1955"/>
                    <a:pt x="891513" y="5436"/>
                  </a:cubicBezTo>
                  <a:cubicBezTo>
                    <a:pt x="894993" y="8917"/>
                    <a:pt x="896949" y="13637"/>
                    <a:pt x="896949" y="18560"/>
                  </a:cubicBezTo>
                  <a:lnTo>
                    <a:pt x="896949" y="133073"/>
                  </a:lnTo>
                  <a:cubicBezTo>
                    <a:pt x="896949" y="137995"/>
                    <a:pt x="894993" y="142716"/>
                    <a:pt x="891513" y="146197"/>
                  </a:cubicBezTo>
                  <a:cubicBezTo>
                    <a:pt x="888032" y="149677"/>
                    <a:pt x="883311" y="151633"/>
                    <a:pt x="878389" y="151633"/>
                  </a:cubicBezTo>
                  <a:lnTo>
                    <a:pt x="18560" y="151633"/>
                  </a:lnTo>
                  <a:cubicBezTo>
                    <a:pt x="13637" y="151633"/>
                    <a:pt x="8917" y="149677"/>
                    <a:pt x="5436" y="146197"/>
                  </a:cubicBezTo>
                  <a:cubicBezTo>
                    <a:pt x="1955" y="142716"/>
                    <a:pt x="0" y="137995"/>
                    <a:pt x="0" y="133073"/>
                  </a:cubicBezTo>
                  <a:lnTo>
                    <a:pt x="0" y="18560"/>
                  </a:lnTo>
                  <a:cubicBezTo>
                    <a:pt x="0" y="13637"/>
                    <a:pt x="1955" y="8917"/>
                    <a:pt x="5436" y="5436"/>
                  </a:cubicBezTo>
                  <a:cubicBezTo>
                    <a:pt x="8917" y="1955"/>
                    <a:pt x="13637" y="0"/>
                    <a:pt x="18560" y="0"/>
                  </a:cubicBezTo>
                  <a:close/>
                </a:path>
              </a:pathLst>
            </a:custGeom>
            <a:solidFill>
              <a:srgbClr val="589370"/>
            </a:solidFill>
            <a:ln cap="sq">
              <a:noFill/>
              <a:prstDash val="solid"/>
              <a:miter/>
            </a:ln>
          </p:spPr>
        </p:sp>
        <p:sp>
          <p:nvSpPr>
            <p:cNvPr id="7" name="TextBox 7"/>
            <p:cNvSpPr txBox="1"/>
            <p:nvPr/>
          </p:nvSpPr>
          <p:spPr>
            <a:xfrm>
              <a:off x="0" y="-19050"/>
              <a:ext cx="896949" cy="170683"/>
            </a:xfrm>
            <a:prstGeom prst="rect">
              <a:avLst/>
            </a:prstGeom>
          </p:spPr>
          <p:txBody>
            <a:bodyPr lIns="49412" tIns="49412" rIns="49412" bIns="49412" rtlCol="0" anchor="ctr"/>
            <a:lstStyle/>
            <a:p>
              <a:pPr algn="ctr">
                <a:lnSpc>
                  <a:spcPts val="1385"/>
                </a:lnSpc>
              </a:pPr>
              <a:endParaRPr/>
            </a:p>
          </p:txBody>
        </p:sp>
      </p:grpSp>
      <p:sp>
        <p:nvSpPr>
          <p:cNvPr id="8" name="Freeform 8"/>
          <p:cNvSpPr/>
          <p:nvPr/>
        </p:nvSpPr>
        <p:spPr>
          <a:xfrm>
            <a:off x="6478614" y="236179"/>
            <a:ext cx="903327" cy="1049025"/>
          </a:xfrm>
          <a:custGeom>
            <a:avLst/>
            <a:gdLst/>
            <a:ahLst/>
            <a:cxnLst/>
            <a:rect l="l" t="t" r="r" b="b"/>
            <a:pathLst>
              <a:path w="903327" h="1049025">
                <a:moveTo>
                  <a:pt x="0" y="0"/>
                </a:moveTo>
                <a:lnTo>
                  <a:pt x="903327" y="0"/>
                </a:lnTo>
                <a:lnTo>
                  <a:pt x="903327" y="1049025"/>
                </a:lnTo>
                <a:lnTo>
                  <a:pt x="0" y="1049025"/>
                </a:lnTo>
                <a:lnTo>
                  <a:pt x="0" y="0"/>
                </a:lnTo>
                <a:close/>
              </a:path>
            </a:pathLst>
          </a:custGeom>
          <a: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a:blipFill>
        </p:spPr>
      </p:sp>
      <p:sp>
        <p:nvSpPr>
          <p:cNvPr id="9" name="Freeform 9"/>
          <p:cNvSpPr/>
          <p:nvPr/>
        </p:nvSpPr>
        <p:spPr>
          <a:xfrm>
            <a:off x="178059" y="250796"/>
            <a:ext cx="903327" cy="1049025"/>
          </a:xfrm>
          <a:custGeom>
            <a:avLst/>
            <a:gdLst/>
            <a:ahLst/>
            <a:cxnLst/>
            <a:rect l="l" t="t" r="r" b="b"/>
            <a:pathLst>
              <a:path w="903327" h="1049025">
                <a:moveTo>
                  <a:pt x="0" y="0"/>
                </a:moveTo>
                <a:lnTo>
                  <a:pt x="903327" y="0"/>
                </a:lnTo>
                <a:lnTo>
                  <a:pt x="903327" y="1049024"/>
                </a:lnTo>
                <a:lnTo>
                  <a:pt x="0" y="1049024"/>
                </a:lnTo>
                <a:lnTo>
                  <a:pt x="0" y="0"/>
                </a:lnTo>
                <a:close/>
              </a:path>
            </a:pathLst>
          </a:custGeom>
          <a: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a:blipFill>
        </p:spPr>
      </p:sp>
      <p:sp>
        <p:nvSpPr>
          <p:cNvPr id="16" name="Freeform 16"/>
          <p:cNvSpPr/>
          <p:nvPr/>
        </p:nvSpPr>
        <p:spPr>
          <a:xfrm>
            <a:off x="783332" y="8623604"/>
            <a:ext cx="1341711" cy="1191916"/>
          </a:xfrm>
          <a:custGeom>
            <a:avLst/>
            <a:gdLst/>
            <a:ahLst/>
            <a:cxnLst/>
            <a:rect l="l" t="t" r="r" b="b"/>
            <a:pathLst>
              <a:path w="1909746" h="1573153">
                <a:moveTo>
                  <a:pt x="0" y="0"/>
                </a:moveTo>
                <a:lnTo>
                  <a:pt x="1909746" y="0"/>
                </a:lnTo>
                <a:lnTo>
                  <a:pt x="1909746" y="1573154"/>
                </a:lnTo>
                <a:lnTo>
                  <a:pt x="0" y="1573154"/>
                </a:lnTo>
                <a:lnTo>
                  <a:pt x="0" y="0"/>
                </a:lnTo>
                <a:close/>
              </a:path>
            </a:pathLst>
          </a:custGeom>
          <a:blipFill>
            <a:blip r:embed="rId4"/>
            <a:stretch>
              <a:fillRect/>
            </a:stretch>
          </a:blipFill>
        </p:spPr>
      </p:sp>
      <p:sp>
        <p:nvSpPr>
          <p:cNvPr id="18" name="TextBox 18"/>
          <p:cNvSpPr txBox="1"/>
          <p:nvPr/>
        </p:nvSpPr>
        <p:spPr>
          <a:xfrm>
            <a:off x="2536886" y="1595010"/>
            <a:ext cx="2166512" cy="267247"/>
          </a:xfrm>
          <a:prstGeom prst="rect">
            <a:avLst/>
          </a:prstGeom>
        </p:spPr>
        <p:txBody>
          <a:bodyPr lIns="0" tIns="0" rIns="0" bIns="0" rtlCol="0" anchor="t">
            <a:spAutoFit/>
          </a:bodyPr>
          <a:lstStyle/>
          <a:p>
            <a:pPr algn="ctr">
              <a:lnSpc>
                <a:spcPts val="2178"/>
              </a:lnSpc>
            </a:pPr>
            <a:r>
              <a:rPr lang="en-US" sz="1556" b="1" dirty="0">
                <a:solidFill>
                  <a:srgbClr val="FFFDF5"/>
                </a:solidFill>
                <a:latin typeface="Poppins Bold"/>
                <a:ea typeface="Poppins Bold"/>
                <a:cs typeface="Poppins Bold"/>
                <a:sym typeface="Poppins Bold"/>
              </a:rPr>
              <a:t>Upcoming Events</a:t>
            </a:r>
          </a:p>
        </p:txBody>
      </p:sp>
      <p:sp>
        <p:nvSpPr>
          <p:cNvPr id="19" name="TextBox 19"/>
          <p:cNvSpPr txBox="1"/>
          <p:nvPr/>
        </p:nvSpPr>
        <p:spPr>
          <a:xfrm>
            <a:off x="1238642" y="165071"/>
            <a:ext cx="5174253" cy="706068"/>
          </a:xfrm>
          <a:prstGeom prst="rect">
            <a:avLst/>
          </a:prstGeom>
        </p:spPr>
        <p:txBody>
          <a:bodyPr lIns="0" tIns="0" rIns="0" bIns="0" rtlCol="0" anchor="t">
            <a:spAutoFit/>
          </a:bodyPr>
          <a:lstStyle/>
          <a:p>
            <a:pPr algn="l">
              <a:lnSpc>
                <a:spcPts val="5707"/>
              </a:lnSpc>
            </a:pPr>
            <a:r>
              <a:rPr lang="en-US" sz="4077" dirty="0">
                <a:solidFill>
                  <a:srgbClr val="355E46"/>
                </a:solidFill>
                <a:latin typeface="Boulder"/>
                <a:ea typeface="Boulder"/>
                <a:cs typeface="Boulder"/>
                <a:sym typeface="Boulder"/>
              </a:rPr>
              <a:t>JORDANS SCHOOL</a:t>
            </a:r>
          </a:p>
        </p:txBody>
      </p:sp>
      <p:sp>
        <p:nvSpPr>
          <p:cNvPr id="21" name="TextBox 21"/>
          <p:cNvSpPr txBox="1"/>
          <p:nvPr/>
        </p:nvSpPr>
        <p:spPr>
          <a:xfrm>
            <a:off x="1797050" y="813640"/>
            <a:ext cx="4304705" cy="754694"/>
          </a:xfrm>
          <a:prstGeom prst="rect">
            <a:avLst/>
          </a:prstGeom>
        </p:spPr>
        <p:txBody>
          <a:bodyPr lIns="0" tIns="0" rIns="0" bIns="0" rtlCol="0" anchor="t">
            <a:spAutoFit/>
          </a:bodyPr>
          <a:lstStyle/>
          <a:p>
            <a:pPr algn="l">
              <a:lnSpc>
                <a:spcPts val="6536"/>
              </a:lnSpc>
            </a:pPr>
            <a:r>
              <a:rPr lang="en-US" sz="4668" dirty="0">
                <a:solidFill>
                  <a:srgbClr val="48805F"/>
                </a:solidFill>
                <a:latin typeface="Boulder"/>
                <a:ea typeface="Boulder"/>
                <a:cs typeface="Boulder"/>
                <a:sym typeface="Boulder"/>
              </a:rPr>
              <a:t>Calendar</a:t>
            </a:r>
          </a:p>
        </p:txBody>
      </p:sp>
      <p:graphicFrame>
        <p:nvGraphicFramePr>
          <p:cNvPr id="20" name="Table 19">
            <a:extLst>
              <a:ext uri="{FF2B5EF4-FFF2-40B4-BE49-F238E27FC236}">
                <a16:creationId xmlns:a16="http://schemas.microsoft.com/office/drawing/2014/main" id="{0069A0A0-F3BB-4F4E-B977-A33FD2F8F486}"/>
              </a:ext>
            </a:extLst>
          </p:cNvPr>
          <p:cNvGraphicFramePr>
            <a:graphicFrameLocks noGrp="1"/>
          </p:cNvGraphicFramePr>
          <p:nvPr>
            <p:extLst>
              <p:ext uri="{D42A27DB-BD31-4B8C-83A1-F6EECF244321}">
                <p14:modId xmlns:p14="http://schemas.microsoft.com/office/powerpoint/2010/main" val="3479928875"/>
              </p:ext>
            </p:extLst>
          </p:nvPr>
        </p:nvGraphicFramePr>
        <p:xfrm>
          <a:off x="842323" y="2427833"/>
          <a:ext cx="6214156" cy="4787652"/>
        </p:xfrm>
        <a:graphic>
          <a:graphicData uri="http://schemas.openxmlformats.org/drawingml/2006/table">
            <a:tbl>
              <a:tblPr firstRow="1" bandRow="1">
                <a:tableStyleId>{F5AB1C69-6EDB-4FF4-983F-18BD219EF322}</a:tableStyleId>
              </a:tblPr>
              <a:tblGrid>
                <a:gridCol w="739034">
                  <a:extLst>
                    <a:ext uri="{9D8B030D-6E8A-4147-A177-3AD203B41FA5}">
                      <a16:colId xmlns:a16="http://schemas.microsoft.com/office/drawing/2014/main" val="680159236"/>
                    </a:ext>
                  </a:extLst>
                </a:gridCol>
                <a:gridCol w="5475122">
                  <a:extLst>
                    <a:ext uri="{9D8B030D-6E8A-4147-A177-3AD203B41FA5}">
                      <a16:colId xmlns:a16="http://schemas.microsoft.com/office/drawing/2014/main" val="3846525381"/>
                    </a:ext>
                  </a:extLst>
                </a:gridCol>
              </a:tblGrid>
              <a:tr h="346387">
                <a:tc>
                  <a:txBody>
                    <a:bodyPr/>
                    <a:lstStyle/>
                    <a:p>
                      <a:r>
                        <a:rPr lang="en-GB" sz="1100" dirty="0">
                          <a:latin typeface="Poppins" panose="020B0604020202020204" charset="0"/>
                          <a:cs typeface="Poppins" panose="020B0604020202020204" charset="0"/>
                        </a:rPr>
                        <a:t>29.6.26</a:t>
                      </a:r>
                    </a:p>
                  </a:txBody>
                  <a:tcPr/>
                </a:tc>
                <a:tc>
                  <a:txBody>
                    <a:bodyPr/>
                    <a:lstStyle/>
                    <a:p>
                      <a:r>
                        <a:rPr lang="en-GB" sz="1100" dirty="0">
                          <a:latin typeface="Poppins" panose="020B0604020202020204" charset="0"/>
                          <a:cs typeface="Poppins" panose="020B0604020202020204" charset="0"/>
                        </a:rPr>
                        <a:t>a.m.  End of Year Class Photos.</a:t>
                      </a:r>
                    </a:p>
                  </a:txBody>
                  <a:tcPr/>
                </a:tc>
                <a:extLst>
                  <a:ext uri="{0D108BD9-81ED-4DB2-BD59-A6C34878D82A}">
                    <a16:rowId xmlns:a16="http://schemas.microsoft.com/office/drawing/2014/main" val="3478456615"/>
                  </a:ext>
                </a:extLst>
              </a:tr>
              <a:tr h="325004">
                <a:tc>
                  <a:txBody>
                    <a:bodyPr/>
                    <a:lstStyle/>
                    <a:p>
                      <a:r>
                        <a:rPr lang="en-GB" sz="1100" dirty="0">
                          <a:latin typeface="Poppins" panose="020B0604020202020204" charset="0"/>
                          <a:cs typeface="Poppins" panose="020B0604020202020204" charset="0"/>
                        </a:rPr>
                        <a:t>30.6.26</a:t>
                      </a:r>
                    </a:p>
                  </a:txBody>
                  <a:tcPr/>
                </a:tc>
                <a:tc>
                  <a:txBody>
                    <a:bodyPr/>
                    <a:lstStyle/>
                    <a:p>
                      <a:r>
                        <a:rPr lang="en-GB" sz="1100" dirty="0">
                          <a:latin typeface="Poppins" panose="020B0604020202020204" charset="0"/>
                          <a:cs typeface="Poppins" panose="020B0604020202020204" charset="0"/>
                        </a:rPr>
                        <a:t>9am.  </a:t>
                      </a:r>
                      <a:r>
                        <a:rPr lang="en-GB" sz="1100" dirty="0" err="1">
                          <a:latin typeface="Poppins" panose="020B0604020202020204" charset="0"/>
                          <a:cs typeface="Poppins" panose="020B0604020202020204" charset="0"/>
                        </a:rPr>
                        <a:t>Yr</a:t>
                      </a:r>
                      <a:r>
                        <a:rPr lang="en-GB" sz="1100" dirty="0">
                          <a:latin typeface="Poppins" panose="020B0604020202020204" charset="0"/>
                          <a:cs typeface="Poppins" panose="020B0604020202020204" charset="0"/>
                        </a:rPr>
                        <a:t> 2 walking to </a:t>
                      </a:r>
                      <a:r>
                        <a:rPr lang="en-GB" sz="1100" dirty="0" err="1">
                          <a:latin typeface="Poppins" panose="020B0604020202020204" charset="0"/>
                          <a:cs typeface="Poppins" panose="020B0604020202020204" charset="0"/>
                        </a:rPr>
                        <a:t>Jordans</a:t>
                      </a:r>
                      <a:r>
                        <a:rPr lang="en-GB" sz="1100" dirty="0">
                          <a:latin typeface="Poppins" panose="020B0604020202020204" charset="0"/>
                          <a:cs typeface="Poppins" panose="020B0604020202020204" charset="0"/>
                        </a:rPr>
                        <a:t> Quaker Meeting House.</a:t>
                      </a:r>
                    </a:p>
                  </a:txBody>
                  <a:tcPr/>
                </a:tc>
                <a:extLst>
                  <a:ext uri="{0D108BD9-81ED-4DB2-BD59-A6C34878D82A}">
                    <a16:rowId xmlns:a16="http://schemas.microsoft.com/office/drawing/2014/main" val="1057342552"/>
                  </a:ext>
                </a:extLst>
              </a:tr>
              <a:tr h="290877">
                <a:tc>
                  <a:txBody>
                    <a:bodyPr/>
                    <a:lstStyle/>
                    <a:p>
                      <a:r>
                        <a:rPr lang="en-GB" sz="1100" dirty="0">
                          <a:latin typeface="Poppins" panose="020B0604020202020204" charset="0"/>
                          <a:cs typeface="Poppins" panose="020B0604020202020204" charset="0"/>
                        </a:rPr>
                        <a:t>2.7.26</a:t>
                      </a:r>
                    </a:p>
                  </a:txBody>
                  <a:tcPr/>
                </a:tc>
                <a:tc>
                  <a:txBody>
                    <a:bodyPr/>
                    <a:lstStyle/>
                    <a:p>
                      <a:r>
                        <a:rPr lang="en-GB" sz="1100" dirty="0">
                          <a:latin typeface="Poppins" panose="020B0604020202020204" charset="0"/>
                          <a:cs typeface="Poppins" panose="020B0604020202020204" charset="0"/>
                        </a:rPr>
                        <a:t>9.30am.  School Nursing Team -Reception Class vision screening</a:t>
                      </a:r>
                    </a:p>
                  </a:txBody>
                  <a:tcPr/>
                </a:tc>
                <a:extLst>
                  <a:ext uri="{0D108BD9-81ED-4DB2-BD59-A6C34878D82A}">
                    <a16:rowId xmlns:a16="http://schemas.microsoft.com/office/drawing/2014/main" val="886262854"/>
                  </a:ext>
                </a:extLst>
              </a:tr>
              <a:tr h="280004">
                <a:tc>
                  <a:txBody>
                    <a:bodyPr/>
                    <a:lstStyle/>
                    <a:p>
                      <a:r>
                        <a:rPr lang="en-GB" sz="1100" dirty="0">
                          <a:latin typeface="Poppins" panose="020B0604020202020204" charset="0"/>
                          <a:cs typeface="Poppins" panose="020B0604020202020204" charset="0"/>
                        </a:rPr>
                        <a:t>2.7.26</a:t>
                      </a:r>
                    </a:p>
                  </a:txBody>
                  <a:tcPr>
                    <a:solidFill>
                      <a:srgbClr val="FFFF00"/>
                    </a:solidFill>
                  </a:tcPr>
                </a:tc>
                <a:tc>
                  <a:txBody>
                    <a:bodyPr/>
                    <a:lstStyle/>
                    <a:p>
                      <a:r>
                        <a:rPr lang="en-GB" sz="1100" dirty="0">
                          <a:latin typeface="Poppins" panose="020B0604020202020204" charset="0"/>
                          <a:cs typeface="Poppins" panose="020B0604020202020204" charset="0"/>
                        </a:rPr>
                        <a:t>12.40.  </a:t>
                      </a:r>
                      <a:r>
                        <a:rPr lang="en-GB" sz="1100" dirty="0" err="1">
                          <a:latin typeface="Poppins" panose="020B0604020202020204" charset="0"/>
                          <a:cs typeface="Poppins" panose="020B0604020202020204" charset="0"/>
                        </a:rPr>
                        <a:t>Yr</a:t>
                      </a:r>
                      <a:r>
                        <a:rPr lang="en-GB" sz="1100" dirty="0">
                          <a:latin typeface="Poppins" panose="020B0604020202020204" charset="0"/>
                          <a:cs typeface="Poppins" panose="020B0604020202020204" charset="0"/>
                        </a:rPr>
                        <a:t> 2 to </a:t>
                      </a:r>
                      <a:r>
                        <a:rPr lang="en-GB" sz="1100" dirty="0" err="1">
                          <a:latin typeface="Poppins" panose="020B0604020202020204" charset="0"/>
                          <a:cs typeface="Poppins" panose="020B0604020202020204" charset="0"/>
                        </a:rPr>
                        <a:t>Dropmore</a:t>
                      </a:r>
                      <a:r>
                        <a:rPr lang="en-GB" sz="1100" dirty="0">
                          <a:latin typeface="Poppins" panose="020B0604020202020204" charset="0"/>
                          <a:cs typeface="Poppins" panose="020B0604020202020204" charset="0"/>
                        </a:rPr>
                        <a:t> Country Dancing Festival.</a:t>
                      </a:r>
                    </a:p>
                  </a:txBody>
                  <a:tcPr>
                    <a:solidFill>
                      <a:srgbClr val="FFFF00"/>
                    </a:solidFill>
                  </a:tcPr>
                </a:tc>
                <a:extLst>
                  <a:ext uri="{0D108BD9-81ED-4DB2-BD59-A6C34878D82A}">
                    <a16:rowId xmlns:a16="http://schemas.microsoft.com/office/drawing/2014/main" val="1019624351"/>
                  </a:ext>
                </a:extLst>
              </a:tr>
              <a:tr h="279910">
                <a:tc>
                  <a:txBody>
                    <a:bodyPr/>
                    <a:lstStyle/>
                    <a:p>
                      <a:r>
                        <a:rPr lang="en-GB" sz="1100" dirty="0">
                          <a:latin typeface="Poppins" panose="020B0604020202020204" charset="0"/>
                          <a:cs typeface="Poppins" panose="020B0604020202020204" charset="0"/>
                        </a:rPr>
                        <a:t>3.7.26</a:t>
                      </a:r>
                    </a:p>
                  </a:txBody>
                  <a:tcPr>
                    <a:solidFill>
                      <a:srgbClr val="92D050"/>
                    </a:solidFill>
                  </a:tcPr>
                </a:tc>
                <a:tc>
                  <a:txBody>
                    <a:bodyPr/>
                    <a:lstStyle/>
                    <a:p>
                      <a:r>
                        <a:rPr lang="en-GB" sz="1100" dirty="0">
                          <a:latin typeface="Poppins" panose="020B0604020202020204" charset="0"/>
                          <a:cs typeface="Poppins" panose="020B0604020202020204" charset="0"/>
                        </a:rPr>
                        <a:t>9.30am.  Sports Day on the Village Green.</a:t>
                      </a:r>
                    </a:p>
                  </a:txBody>
                  <a:tcPr>
                    <a:solidFill>
                      <a:srgbClr val="92D050"/>
                    </a:solidFill>
                  </a:tcPr>
                </a:tc>
                <a:extLst>
                  <a:ext uri="{0D108BD9-81ED-4DB2-BD59-A6C34878D82A}">
                    <a16:rowId xmlns:a16="http://schemas.microsoft.com/office/drawing/2014/main" val="3392211228"/>
                  </a:ext>
                </a:extLst>
              </a:tr>
              <a:tr h="279910">
                <a:tc>
                  <a:txBody>
                    <a:bodyPr/>
                    <a:lstStyle/>
                    <a:p>
                      <a:r>
                        <a:rPr lang="en-GB" sz="1100" dirty="0">
                          <a:latin typeface="Poppins" panose="020B0604020202020204" charset="0"/>
                          <a:cs typeface="Poppins" panose="020B0604020202020204" charset="0"/>
                        </a:rPr>
                        <a:t>3.7.26</a:t>
                      </a:r>
                    </a:p>
                  </a:txBody>
                  <a:tcPr/>
                </a:tc>
                <a:tc>
                  <a:txBody>
                    <a:bodyPr/>
                    <a:lstStyle/>
                    <a:p>
                      <a:r>
                        <a:rPr lang="en-GB" sz="1100" dirty="0">
                          <a:latin typeface="Poppins" panose="020B0604020202020204" charset="0"/>
                          <a:cs typeface="Poppins" panose="020B0604020202020204" charset="0"/>
                        </a:rPr>
                        <a:t>End of Year Reports and attendance data sent home.</a:t>
                      </a:r>
                    </a:p>
                  </a:txBody>
                  <a:tcPr/>
                </a:tc>
                <a:extLst>
                  <a:ext uri="{0D108BD9-81ED-4DB2-BD59-A6C34878D82A}">
                    <a16:rowId xmlns:a16="http://schemas.microsoft.com/office/drawing/2014/main" val="2832063312"/>
                  </a:ext>
                </a:extLst>
              </a:tr>
              <a:tr h="226976">
                <a:tc>
                  <a:txBody>
                    <a:bodyPr/>
                    <a:lstStyle/>
                    <a:p>
                      <a:r>
                        <a:rPr lang="en-GB" sz="1100" dirty="0">
                          <a:latin typeface="Poppins" panose="020B0604020202020204" charset="0"/>
                          <a:cs typeface="Poppins" panose="020B0604020202020204" charset="0"/>
                        </a:rPr>
                        <a:t>7.7.26</a:t>
                      </a:r>
                    </a:p>
                  </a:txBody>
                  <a:tcPr/>
                </a:tc>
                <a:tc>
                  <a:txBody>
                    <a:bodyPr/>
                    <a:lstStyle/>
                    <a:p>
                      <a:r>
                        <a:rPr lang="en-GB" sz="1100" dirty="0">
                          <a:latin typeface="Poppins" panose="020B0604020202020204" charset="0"/>
                          <a:cs typeface="Poppins" panose="020B0604020202020204" charset="0"/>
                        </a:rPr>
                        <a:t>Transition morning.</a:t>
                      </a:r>
                    </a:p>
                  </a:txBody>
                  <a:tcPr/>
                </a:tc>
                <a:extLst>
                  <a:ext uri="{0D108BD9-81ED-4DB2-BD59-A6C34878D82A}">
                    <a16:rowId xmlns:a16="http://schemas.microsoft.com/office/drawing/2014/main" val="4181833059"/>
                  </a:ext>
                </a:extLst>
              </a:tr>
              <a:tr h="245955">
                <a:tc>
                  <a:txBody>
                    <a:bodyPr/>
                    <a:lstStyle/>
                    <a:p>
                      <a:r>
                        <a:rPr lang="en-GB" sz="1100" dirty="0">
                          <a:latin typeface="Poppins" panose="020B0604020202020204" charset="0"/>
                          <a:cs typeface="Poppins" panose="020B0604020202020204" charset="0"/>
                        </a:rPr>
                        <a:t>7.7.26</a:t>
                      </a:r>
                    </a:p>
                  </a:txBody>
                  <a:tcPr/>
                </a:tc>
                <a:tc>
                  <a:txBody>
                    <a:bodyPr/>
                    <a:lstStyle/>
                    <a:p>
                      <a:r>
                        <a:rPr lang="en-GB" sz="1100" dirty="0">
                          <a:latin typeface="Poppins" panose="020B0604020202020204" charset="0"/>
                          <a:cs typeface="Poppins" panose="020B0604020202020204" charset="0"/>
                        </a:rPr>
                        <a:t>09.45am.  New September Reception starters here.</a:t>
                      </a:r>
                    </a:p>
                  </a:txBody>
                  <a:tcPr/>
                </a:tc>
                <a:extLst>
                  <a:ext uri="{0D108BD9-81ED-4DB2-BD59-A6C34878D82A}">
                    <a16:rowId xmlns:a16="http://schemas.microsoft.com/office/drawing/2014/main" val="3154030452"/>
                  </a:ext>
                </a:extLst>
              </a:tr>
              <a:tr h="288026">
                <a:tc>
                  <a:txBody>
                    <a:bodyPr/>
                    <a:lstStyle/>
                    <a:p>
                      <a:r>
                        <a:rPr lang="en-GB" sz="1100" dirty="0">
                          <a:latin typeface="Poppins" panose="020B0604020202020204" charset="0"/>
                          <a:cs typeface="Poppins" panose="020B0604020202020204" charset="0"/>
                        </a:rPr>
                        <a:t>9.7.26</a:t>
                      </a:r>
                    </a:p>
                  </a:txBody>
                  <a:tcPr/>
                </a:tc>
                <a:tc>
                  <a:txBody>
                    <a:bodyPr/>
                    <a:lstStyle/>
                    <a:p>
                      <a:r>
                        <a:rPr lang="en-GB" sz="1100" dirty="0">
                          <a:latin typeface="Poppins" panose="020B0604020202020204" charset="0"/>
                          <a:cs typeface="Poppins" panose="020B0604020202020204" charset="0"/>
                        </a:rPr>
                        <a:t>3pm.  Reception class fundraiser.  Cake Sale.</a:t>
                      </a:r>
                    </a:p>
                  </a:txBody>
                  <a:tcPr/>
                </a:tc>
                <a:extLst>
                  <a:ext uri="{0D108BD9-81ED-4DB2-BD59-A6C34878D82A}">
                    <a16:rowId xmlns:a16="http://schemas.microsoft.com/office/drawing/2014/main" val="3472148028"/>
                  </a:ext>
                </a:extLst>
              </a:tr>
              <a:tr h="281713">
                <a:tc>
                  <a:txBody>
                    <a:bodyPr/>
                    <a:lstStyle/>
                    <a:p>
                      <a:r>
                        <a:rPr lang="en-GB" sz="1100" dirty="0">
                          <a:latin typeface="Poppins" panose="020B0604020202020204" charset="0"/>
                          <a:cs typeface="Poppins" panose="020B0604020202020204" charset="0"/>
                        </a:rPr>
                        <a:t>14.7.26</a:t>
                      </a:r>
                    </a:p>
                  </a:txBody>
                  <a:tcPr/>
                </a:tc>
                <a:tc>
                  <a:txBody>
                    <a:bodyPr/>
                    <a:lstStyle/>
                    <a:p>
                      <a:r>
                        <a:rPr lang="en-GB" sz="1100" dirty="0" err="1">
                          <a:latin typeface="Poppins" panose="020B0604020202020204" charset="0"/>
                          <a:cs typeface="Poppins" panose="020B0604020202020204" charset="0"/>
                        </a:rPr>
                        <a:t>Yr</a:t>
                      </a:r>
                      <a:r>
                        <a:rPr lang="en-GB" sz="1100" dirty="0">
                          <a:latin typeface="Poppins" panose="020B0604020202020204" charset="0"/>
                          <a:cs typeface="Poppins" panose="020B0604020202020204" charset="0"/>
                        </a:rPr>
                        <a:t> 2 Leavers’ Assembly to whole school.</a:t>
                      </a:r>
                    </a:p>
                  </a:txBody>
                  <a:tcPr/>
                </a:tc>
                <a:extLst>
                  <a:ext uri="{0D108BD9-81ED-4DB2-BD59-A6C34878D82A}">
                    <a16:rowId xmlns:a16="http://schemas.microsoft.com/office/drawing/2014/main" val="1286950257"/>
                  </a:ext>
                </a:extLst>
              </a:tr>
              <a:tr h="281713">
                <a:tc>
                  <a:txBody>
                    <a:bodyPr/>
                    <a:lstStyle/>
                    <a:p>
                      <a:r>
                        <a:rPr lang="en-GB" sz="1100" dirty="0">
                          <a:latin typeface="Poppins" panose="020B0604020202020204" charset="0"/>
                          <a:cs typeface="Poppins" panose="020B0604020202020204" charset="0"/>
                        </a:rPr>
                        <a:t>16.7.26</a:t>
                      </a:r>
                    </a:p>
                  </a:txBody>
                  <a:tcPr/>
                </a:tc>
                <a:tc>
                  <a:txBody>
                    <a:bodyPr/>
                    <a:lstStyle/>
                    <a:p>
                      <a:r>
                        <a:rPr lang="en-GB" sz="1100" dirty="0">
                          <a:latin typeface="Poppins" panose="020B0604020202020204" charset="0"/>
                          <a:cs typeface="Poppins" panose="020B0604020202020204" charset="0"/>
                        </a:rPr>
                        <a:t>8.45 – 9.30.  Tea/coffee for </a:t>
                      </a:r>
                      <a:r>
                        <a:rPr lang="en-GB" sz="1100" dirty="0" err="1">
                          <a:latin typeface="Poppins" panose="020B0604020202020204" charset="0"/>
                          <a:cs typeface="Poppins" panose="020B0604020202020204" charset="0"/>
                        </a:rPr>
                        <a:t>Yr</a:t>
                      </a:r>
                      <a:r>
                        <a:rPr lang="en-GB" sz="1100" dirty="0">
                          <a:latin typeface="Poppins" panose="020B0604020202020204" charset="0"/>
                          <a:cs typeface="Poppins" panose="020B0604020202020204" charset="0"/>
                        </a:rPr>
                        <a:t> 2 parents.</a:t>
                      </a:r>
                    </a:p>
                  </a:txBody>
                  <a:tcPr/>
                </a:tc>
                <a:extLst>
                  <a:ext uri="{0D108BD9-81ED-4DB2-BD59-A6C34878D82A}">
                    <a16:rowId xmlns:a16="http://schemas.microsoft.com/office/drawing/2014/main" val="1507657115"/>
                  </a:ext>
                </a:extLst>
              </a:tr>
              <a:tr h="259588">
                <a:tc>
                  <a:txBody>
                    <a:bodyPr/>
                    <a:lstStyle/>
                    <a:p>
                      <a:r>
                        <a:rPr lang="en-GB" sz="1100" dirty="0">
                          <a:latin typeface="Poppins" panose="020B0604020202020204" charset="0"/>
                          <a:cs typeface="Poppins" panose="020B0604020202020204" charset="0"/>
                        </a:rPr>
                        <a:t>16.7.26</a:t>
                      </a:r>
                    </a:p>
                  </a:txBody>
                  <a:tcPr/>
                </a:tc>
                <a:tc>
                  <a:txBody>
                    <a:bodyPr/>
                    <a:lstStyle/>
                    <a:p>
                      <a:r>
                        <a:rPr lang="en-GB" sz="1100" dirty="0">
                          <a:latin typeface="Poppins" panose="020B0604020202020204" charset="0"/>
                          <a:cs typeface="Poppins" panose="020B0604020202020204" charset="0"/>
                        </a:rPr>
                        <a:t>9.30.  Year 2 Leavers’ Assembly.</a:t>
                      </a:r>
                    </a:p>
                  </a:txBody>
                  <a:tcPr/>
                </a:tc>
                <a:extLst>
                  <a:ext uri="{0D108BD9-81ED-4DB2-BD59-A6C34878D82A}">
                    <a16:rowId xmlns:a16="http://schemas.microsoft.com/office/drawing/2014/main" val="2491836319"/>
                  </a:ext>
                </a:extLst>
              </a:tr>
              <a:tr h="228600">
                <a:tc>
                  <a:txBody>
                    <a:bodyPr/>
                    <a:lstStyle/>
                    <a:p>
                      <a:r>
                        <a:rPr lang="en-GB" sz="1100" dirty="0">
                          <a:latin typeface="Poppins" panose="020B0604020202020204" charset="0"/>
                          <a:cs typeface="Poppins" panose="020B0604020202020204" charset="0"/>
                        </a:rPr>
                        <a:t>17.7.26</a:t>
                      </a:r>
                    </a:p>
                  </a:txBody>
                  <a:tcPr/>
                </a:tc>
                <a:tc>
                  <a:txBody>
                    <a:bodyPr/>
                    <a:lstStyle/>
                    <a:p>
                      <a:r>
                        <a:rPr lang="en-GB" sz="1100" dirty="0">
                          <a:latin typeface="Poppins" panose="020B0604020202020204" charset="0"/>
                          <a:cs typeface="Poppins" panose="020B0604020202020204" charset="0"/>
                        </a:rPr>
                        <a:t>2pm.  Break up for Summer holidays.</a:t>
                      </a:r>
                    </a:p>
                  </a:txBody>
                  <a:tcPr/>
                </a:tc>
                <a:extLst>
                  <a:ext uri="{0D108BD9-81ED-4DB2-BD59-A6C34878D82A}">
                    <a16:rowId xmlns:a16="http://schemas.microsoft.com/office/drawing/2014/main" val="4229797444"/>
                  </a:ext>
                </a:extLst>
              </a:tr>
              <a:tr h="274320">
                <a:tc>
                  <a:txBody>
                    <a:bodyPr/>
                    <a:lstStyle/>
                    <a:p>
                      <a:r>
                        <a:rPr lang="en-GB" sz="1100" dirty="0">
                          <a:latin typeface="Poppins" panose="020B0604020202020204" charset="0"/>
                          <a:cs typeface="Poppins" panose="020B0604020202020204" charset="0"/>
                        </a:rPr>
                        <a:t>1.9.26</a:t>
                      </a:r>
                    </a:p>
                  </a:txBody>
                  <a:tcPr/>
                </a:tc>
                <a:tc>
                  <a:txBody>
                    <a:bodyPr/>
                    <a:lstStyle/>
                    <a:p>
                      <a:r>
                        <a:rPr lang="en-GB" sz="1100" dirty="0">
                          <a:latin typeface="Poppins" panose="020B0604020202020204" charset="0"/>
                          <a:cs typeface="Poppins" panose="020B0604020202020204" charset="0"/>
                        </a:rPr>
                        <a:t>INSET DAY. No school for the children.</a:t>
                      </a:r>
                    </a:p>
                  </a:txBody>
                  <a:tcPr/>
                </a:tc>
                <a:extLst>
                  <a:ext uri="{0D108BD9-81ED-4DB2-BD59-A6C34878D82A}">
                    <a16:rowId xmlns:a16="http://schemas.microsoft.com/office/drawing/2014/main" val="3359610806"/>
                  </a:ext>
                </a:extLst>
              </a:tr>
              <a:tr h="274320">
                <a:tc>
                  <a:txBody>
                    <a:bodyPr/>
                    <a:lstStyle/>
                    <a:p>
                      <a:r>
                        <a:rPr lang="en-GB" sz="1100" dirty="0">
                          <a:latin typeface="Poppins" panose="020B0604020202020204" charset="0"/>
                          <a:cs typeface="Poppins" panose="020B0604020202020204" charset="0"/>
                        </a:rPr>
                        <a:t>2.9.26</a:t>
                      </a:r>
                    </a:p>
                  </a:txBody>
                  <a:tcPr/>
                </a:tc>
                <a:tc>
                  <a:txBody>
                    <a:bodyPr/>
                    <a:lstStyle/>
                    <a:p>
                      <a:r>
                        <a:rPr lang="en-GB" sz="1100" dirty="0">
                          <a:latin typeface="Poppins" panose="020B0604020202020204" charset="0"/>
                          <a:cs typeface="Poppins" panose="020B0604020202020204" charset="0"/>
                        </a:rPr>
                        <a:t>Children return to school – </a:t>
                      </a:r>
                      <a:r>
                        <a:rPr lang="en-GB" sz="1100" dirty="0" err="1">
                          <a:latin typeface="Poppins" panose="020B0604020202020204" charset="0"/>
                          <a:cs typeface="Poppins" panose="020B0604020202020204" charset="0"/>
                        </a:rPr>
                        <a:t>Yrs</a:t>
                      </a:r>
                      <a:r>
                        <a:rPr lang="en-GB" sz="1100" dirty="0">
                          <a:latin typeface="Poppins" panose="020B0604020202020204" charset="0"/>
                          <a:cs typeface="Poppins" panose="020B0604020202020204" charset="0"/>
                        </a:rPr>
                        <a:t> 1 and 2.</a:t>
                      </a:r>
                    </a:p>
                  </a:txBody>
                  <a:tcPr/>
                </a:tc>
                <a:extLst>
                  <a:ext uri="{0D108BD9-81ED-4DB2-BD59-A6C34878D82A}">
                    <a16:rowId xmlns:a16="http://schemas.microsoft.com/office/drawing/2014/main" val="1016688535"/>
                  </a:ext>
                </a:extLst>
              </a:tr>
              <a:tr h="274320">
                <a:tc>
                  <a:txBody>
                    <a:bodyPr/>
                    <a:lstStyle/>
                    <a:p>
                      <a:r>
                        <a:rPr lang="en-GB" sz="1100" dirty="0">
                          <a:latin typeface="Poppins" panose="020B0604020202020204" charset="0"/>
                          <a:cs typeface="Poppins" panose="020B0604020202020204" charset="0"/>
                        </a:rPr>
                        <a:t>2/3.9.26</a:t>
                      </a:r>
                    </a:p>
                  </a:txBody>
                  <a:tcPr/>
                </a:tc>
                <a:tc>
                  <a:txBody>
                    <a:bodyPr/>
                    <a:lstStyle/>
                    <a:p>
                      <a:r>
                        <a:rPr lang="en-GB" sz="1100" dirty="0">
                          <a:latin typeface="Poppins" panose="020B0604020202020204" charset="0"/>
                          <a:cs typeface="Poppins" panose="020B0604020202020204" charset="0"/>
                        </a:rPr>
                        <a:t>Reception children staggered start.</a:t>
                      </a:r>
                    </a:p>
                  </a:txBody>
                  <a:tcPr/>
                </a:tc>
                <a:extLst>
                  <a:ext uri="{0D108BD9-81ED-4DB2-BD59-A6C34878D82A}">
                    <a16:rowId xmlns:a16="http://schemas.microsoft.com/office/drawing/2014/main" val="546930209"/>
                  </a:ext>
                </a:extLst>
              </a:tr>
              <a:tr h="274320">
                <a:tc>
                  <a:txBody>
                    <a:bodyPr/>
                    <a:lstStyle/>
                    <a:p>
                      <a:r>
                        <a:rPr lang="en-GB" sz="1100" dirty="0">
                          <a:latin typeface="Poppins" panose="020B0604020202020204" charset="0"/>
                          <a:cs typeface="Poppins" panose="020B0604020202020204" charset="0"/>
                        </a:rPr>
                        <a:t>4.9.26</a:t>
                      </a:r>
                    </a:p>
                  </a:txBody>
                  <a:tcPr/>
                </a:tc>
                <a:tc>
                  <a:txBody>
                    <a:bodyPr/>
                    <a:lstStyle/>
                    <a:p>
                      <a:r>
                        <a:rPr lang="en-GB" sz="1100" dirty="0">
                          <a:latin typeface="Poppins" panose="020B0604020202020204" charset="0"/>
                          <a:cs typeface="Poppins" panose="020B0604020202020204" charset="0"/>
                        </a:rPr>
                        <a:t>Reception children start full time.</a:t>
                      </a:r>
                    </a:p>
                  </a:txBody>
                  <a:tcPr/>
                </a:tc>
                <a:extLst>
                  <a:ext uri="{0D108BD9-81ED-4DB2-BD59-A6C34878D82A}">
                    <a16:rowId xmlns:a16="http://schemas.microsoft.com/office/drawing/2014/main" val="2579257521"/>
                  </a:ext>
                </a:extLst>
              </a:tr>
            </a:tbl>
          </a:graphicData>
        </a:graphic>
      </p:graphicFrame>
      <p:sp>
        <p:nvSpPr>
          <p:cNvPr id="17" name="TextBox 16">
            <a:extLst>
              <a:ext uri="{FF2B5EF4-FFF2-40B4-BE49-F238E27FC236}">
                <a16:creationId xmlns:a16="http://schemas.microsoft.com/office/drawing/2014/main" id="{D6CC1F32-D916-4C80-A8CE-9DC6C038F319}"/>
              </a:ext>
            </a:extLst>
          </p:cNvPr>
          <p:cNvSpPr txBox="1"/>
          <p:nvPr/>
        </p:nvSpPr>
        <p:spPr>
          <a:xfrm>
            <a:off x="629722" y="7699679"/>
            <a:ext cx="1547854" cy="738664"/>
          </a:xfrm>
          <a:prstGeom prst="rect">
            <a:avLst/>
          </a:prstGeom>
          <a:solidFill>
            <a:schemeClr val="accent3">
              <a:lumMod val="20000"/>
              <a:lumOff val="80000"/>
            </a:schemeClr>
          </a:solidFill>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1400" dirty="0">
                <a:latin typeface="Poppins" panose="020B0604020202020204" charset="0"/>
                <a:cs typeface="Poppins" panose="020B0604020202020204" charset="0"/>
              </a:rPr>
              <a:t>Full School Year calendar</a:t>
            </a:r>
          </a:p>
          <a:p>
            <a:pPr algn="ctr"/>
            <a:r>
              <a:rPr lang="en-GB" sz="1400" dirty="0">
                <a:latin typeface="Poppins" panose="020B0604020202020204" charset="0"/>
                <a:cs typeface="Poppins" panose="020B0604020202020204" charset="0"/>
              </a:rPr>
              <a:t> </a:t>
            </a:r>
            <a:r>
              <a:rPr lang="en-GB" sz="1400" dirty="0">
                <a:latin typeface="Poppins" panose="020B0604020202020204" charset="0"/>
                <a:cs typeface="Poppins" panose="020B0604020202020204" charset="0"/>
                <a:hlinkClick r:id="rId5"/>
              </a:rPr>
              <a:t>click here</a:t>
            </a:r>
            <a:endParaRPr lang="en-GB" sz="1400" dirty="0">
              <a:latin typeface="Poppins" panose="020B0604020202020204" charset="0"/>
              <a:cs typeface="Poppins" panose="020B0604020202020204" charset="0"/>
            </a:endParaRPr>
          </a:p>
        </p:txBody>
      </p:sp>
      <p:sp>
        <p:nvSpPr>
          <p:cNvPr id="22" name="TextBox 21">
            <a:extLst>
              <a:ext uri="{FF2B5EF4-FFF2-40B4-BE49-F238E27FC236}">
                <a16:creationId xmlns:a16="http://schemas.microsoft.com/office/drawing/2014/main" id="{1AEA349B-DACC-4C1F-8DFF-4658270F9F25}"/>
              </a:ext>
            </a:extLst>
          </p:cNvPr>
          <p:cNvSpPr txBox="1"/>
          <p:nvPr/>
        </p:nvSpPr>
        <p:spPr>
          <a:xfrm>
            <a:off x="3553021" y="8117585"/>
            <a:ext cx="3503458" cy="2216248"/>
          </a:xfrm>
          <a:prstGeom prst="rect">
            <a:avLst/>
          </a:prstGeom>
          <a:solidFill>
            <a:schemeClr val="accent3">
              <a:lumMod val="20000"/>
              <a:lumOff val="80000"/>
            </a:schemeClr>
          </a:solidFill>
        </p:spPr>
        <p:style>
          <a:lnRef idx="2">
            <a:schemeClr val="accent3"/>
          </a:lnRef>
          <a:fillRef idx="1">
            <a:schemeClr val="lt1"/>
          </a:fillRef>
          <a:effectRef idx="0">
            <a:schemeClr val="accent3"/>
          </a:effectRef>
          <a:fontRef idx="minor">
            <a:schemeClr val="dk1"/>
          </a:fontRef>
        </p:style>
        <p:txBody>
          <a:bodyPr wrap="square" rtlCol="0">
            <a:spAutoFit/>
          </a:bodyPr>
          <a:lstStyle/>
          <a:p>
            <a:pPr algn="ctr"/>
            <a:endParaRPr lang="en-GB" sz="1400" dirty="0">
              <a:latin typeface="Poppins" panose="020B0604020202020204" charset="0"/>
              <a:cs typeface="Poppins" panose="020B0604020202020204" charset="0"/>
            </a:endParaRPr>
          </a:p>
          <a:p>
            <a:pPr algn="ctr">
              <a:lnSpc>
                <a:spcPct val="150000"/>
              </a:lnSpc>
            </a:pPr>
            <a:r>
              <a:rPr lang="en-GB" sz="1400" b="1" dirty="0">
                <a:latin typeface="Poppins" panose="020B0604020202020204" charset="0"/>
                <a:cs typeface="Poppins" panose="020B0604020202020204" charset="0"/>
              </a:rPr>
              <a:t>Y2 Dropmore Country Dancing</a:t>
            </a:r>
          </a:p>
          <a:p>
            <a:pPr algn="ctr">
              <a:lnSpc>
                <a:spcPct val="150000"/>
              </a:lnSpc>
            </a:pPr>
            <a:r>
              <a:rPr lang="en-GB" sz="1400" b="1" dirty="0">
                <a:latin typeface="Poppins" panose="020B0604020202020204" charset="0"/>
                <a:cs typeface="Poppins" panose="020B0604020202020204" charset="0"/>
              </a:rPr>
              <a:t>Thursday 2</a:t>
            </a:r>
            <a:r>
              <a:rPr lang="en-GB" sz="1400" b="1" baseline="30000" dirty="0">
                <a:latin typeface="Poppins" panose="020B0604020202020204" charset="0"/>
                <a:cs typeface="Poppins" panose="020B0604020202020204" charset="0"/>
              </a:rPr>
              <a:t>nd</a:t>
            </a:r>
            <a:r>
              <a:rPr lang="en-GB" sz="1400" b="1" dirty="0">
                <a:latin typeface="Poppins" panose="020B0604020202020204" charset="0"/>
                <a:cs typeface="Poppins" panose="020B0604020202020204" charset="0"/>
              </a:rPr>
              <a:t> July</a:t>
            </a:r>
          </a:p>
          <a:p>
            <a:pPr algn="ctr">
              <a:lnSpc>
                <a:spcPct val="150000"/>
              </a:lnSpc>
            </a:pPr>
            <a:endParaRPr lang="en-GB" sz="1400" b="1" dirty="0">
              <a:latin typeface="Poppins" panose="020B0604020202020204" charset="0"/>
              <a:cs typeface="Poppins" panose="020B0604020202020204" charset="0"/>
            </a:endParaRPr>
          </a:p>
          <a:p>
            <a:pPr algn="ctr">
              <a:lnSpc>
                <a:spcPct val="150000"/>
              </a:lnSpc>
            </a:pPr>
            <a:r>
              <a:rPr lang="en-GB" sz="1400" b="1" dirty="0">
                <a:latin typeface="Poppins" panose="020B0604020202020204" charset="0"/>
                <a:cs typeface="Poppins" panose="020B0604020202020204" charset="0"/>
              </a:rPr>
              <a:t>SPORTS DAY</a:t>
            </a:r>
          </a:p>
          <a:p>
            <a:pPr algn="ctr">
              <a:lnSpc>
                <a:spcPct val="150000"/>
              </a:lnSpc>
            </a:pPr>
            <a:r>
              <a:rPr lang="en-GB" sz="1400" b="1" dirty="0">
                <a:latin typeface="Poppins" panose="020B0604020202020204" charset="0"/>
                <a:cs typeface="Poppins" panose="020B0604020202020204" charset="0"/>
              </a:rPr>
              <a:t>Friday 3</a:t>
            </a:r>
            <a:r>
              <a:rPr lang="en-GB" sz="1400" b="1" baseline="30000" dirty="0">
                <a:latin typeface="Poppins" panose="020B0604020202020204" charset="0"/>
                <a:cs typeface="Poppins" panose="020B0604020202020204" charset="0"/>
              </a:rPr>
              <a:t>rd</a:t>
            </a:r>
            <a:r>
              <a:rPr lang="en-GB" sz="1400" b="1" dirty="0">
                <a:latin typeface="Poppins" panose="020B0604020202020204" charset="0"/>
                <a:cs typeface="Poppins" panose="020B0604020202020204" charset="0"/>
              </a:rPr>
              <a:t> July</a:t>
            </a:r>
          </a:p>
          <a:p>
            <a:pPr algn="ctr">
              <a:lnSpc>
                <a:spcPct val="150000"/>
              </a:lnSpc>
            </a:pPr>
            <a:r>
              <a:rPr lang="en-GB" sz="1400" b="1" dirty="0">
                <a:latin typeface="Poppins" panose="020B0604020202020204" charset="0"/>
                <a:cs typeface="Poppins" panose="020B0604020202020204" charset="0"/>
              </a:rPr>
              <a:t>9:30am start</a:t>
            </a:r>
          </a:p>
        </p:txBody>
      </p:sp>
      <p:grpSp>
        <p:nvGrpSpPr>
          <p:cNvPr id="23" name="Group 5">
            <a:extLst>
              <a:ext uri="{FF2B5EF4-FFF2-40B4-BE49-F238E27FC236}">
                <a16:creationId xmlns:a16="http://schemas.microsoft.com/office/drawing/2014/main" id="{9E0F8329-1159-472F-AC47-50345CF47ABA}"/>
              </a:ext>
            </a:extLst>
          </p:cNvPr>
          <p:cNvGrpSpPr/>
          <p:nvPr/>
        </p:nvGrpSpPr>
        <p:grpSpPr>
          <a:xfrm>
            <a:off x="4155685" y="7787497"/>
            <a:ext cx="2502804" cy="423109"/>
            <a:chOff x="0" y="0"/>
            <a:chExt cx="896949" cy="151633"/>
          </a:xfrm>
        </p:grpSpPr>
        <p:sp>
          <p:nvSpPr>
            <p:cNvPr id="24" name="Freeform 6">
              <a:extLst>
                <a:ext uri="{FF2B5EF4-FFF2-40B4-BE49-F238E27FC236}">
                  <a16:creationId xmlns:a16="http://schemas.microsoft.com/office/drawing/2014/main" id="{4BD6EEF6-0F5B-418D-AD7A-0ADF080205AF}"/>
                </a:ext>
              </a:extLst>
            </p:cNvPr>
            <p:cNvSpPr/>
            <p:nvPr/>
          </p:nvSpPr>
          <p:spPr>
            <a:xfrm>
              <a:off x="0" y="0"/>
              <a:ext cx="896949" cy="151633"/>
            </a:xfrm>
            <a:custGeom>
              <a:avLst/>
              <a:gdLst/>
              <a:ahLst/>
              <a:cxnLst/>
              <a:rect l="l" t="t" r="r" b="b"/>
              <a:pathLst>
                <a:path w="896949" h="151633">
                  <a:moveTo>
                    <a:pt x="18560" y="0"/>
                  </a:moveTo>
                  <a:lnTo>
                    <a:pt x="878389" y="0"/>
                  </a:lnTo>
                  <a:cubicBezTo>
                    <a:pt x="883311" y="0"/>
                    <a:pt x="888032" y="1955"/>
                    <a:pt x="891513" y="5436"/>
                  </a:cubicBezTo>
                  <a:cubicBezTo>
                    <a:pt x="894993" y="8917"/>
                    <a:pt x="896949" y="13637"/>
                    <a:pt x="896949" y="18560"/>
                  </a:cubicBezTo>
                  <a:lnTo>
                    <a:pt x="896949" y="133073"/>
                  </a:lnTo>
                  <a:cubicBezTo>
                    <a:pt x="896949" y="137995"/>
                    <a:pt x="894993" y="142716"/>
                    <a:pt x="891513" y="146197"/>
                  </a:cubicBezTo>
                  <a:cubicBezTo>
                    <a:pt x="888032" y="149677"/>
                    <a:pt x="883311" y="151633"/>
                    <a:pt x="878389" y="151633"/>
                  </a:cubicBezTo>
                  <a:lnTo>
                    <a:pt x="18560" y="151633"/>
                  </a:lnTo>
                  <a:cubicBezTo>
                    <a:pt x="13637" y="151633"/>
                    <a:pt x="8917" y="149677"/>
                    <a:pt x="5436" y="146197"/>
                  </a:cubicBezTo>
                  <a:cubicBezTo>
                    <a:pt x="1955" y="142716"/>
                    <a:pt x="0" y="137995"/>
                    <a:pt x="0" y="133073"/>
                  </a:cubicBezTo>
                  <a:lnTo>
                    <a:pt x="0" y="18560"/>
                  </a:lnTo>
                  <a:cubicBezTo>
                    <a:pt x="0" y="13637"/>
                    <a:pt x="1955" y="8917"/>
                    <a:pt x="5436" y="5436"/>
                  </a:cubicBezTo>
                  <a:cubicBezTo>
                    <a:pt x="8917" y="1955"/>
                    <a:pt x="13637" y="0"/>
                    <a:pt x="18560" y="0"/>
                  </a:cubicBezTo>
                  <a:close/>
                </a:path>
              </a:pathLst>
            </a:custGeom>
            <a:solidFill>
              <a:srgbClr val="589370"/>
            </a:solidFill>
            <a:ln cap="sq">
              <a:noFill/>
              <a:prstDash val="solid"/>
              <a:miter/>
            </a:ln>
          </p:spPr>
        </p:sp>
        <p:sp>
          <p:nvSpPr>
            <p:cNvPr id="25" name="TextBox 7">
              <a:extLst>
                <a:ext uri="{FF2B5EF4-FFF2-40B4-BE49-F238E27FC236}">
                  <a16:creationId xmlns:a16="http://schemas.microsoft.com/office/drawing/2014/main" id="{FD0FFC7F-B82E-472E-8EB0-178F719A4CFE}"/>
                </a:ext>
              </a:extLst>
            </p:cNvPr>
            <p:cNvSpPr txBox="1"/>
            <p:nvPr/>
          </p:nvSpPr>
          <p:spPr>
            <a:xfrm>
              <a:off x="0" y="-19050"/>
              <a:ext cx="896949" cy="170683"/>
            </a:xfrm>
            <a:prstGeom prst="rect">
              <a:avLst/>
            </a:prstGeom>
          </p:spPr>
          <p:txBody>
            <a:bodyPr lIns="49412" tIns="49412" rIns="49412" bIns="49412" rtlCol="0" anchor="ctr"/>
            <a:lstStyle/>
            <a:p>
              <a:pPr algn="ctr">
                <a:lnSpc>
                  <a:spcPts val="1385"/>
                </a:lnSpc>
              </a:pPr>
              <a:endParaRPr/>
            </a:p>
          </p:txBody>
        </p:sp>
      </p:grpSp>
      <p:sp>
        <p:nvSpPr>
          <p:cNvPr id="26" name="TextBox 18">
            <a:extLst>
              <a:ext uri="{FF2B5EF4-FFF2-40B4-BE49-F238E27FC236}">
                <a16:creationId xmlns:a16="http://schemas.microsoft.com/office/drawing/2014/main" id="{76E09AE7-A35C-4A50-878D-3F6881C4DB44}"/>
              </a:ext>
            </a:extLst>
          </p:cNvPr>
          <p:cNvSpPr txBox="1"/>
          <p:nvPr/>
        </p:nvSpPr>
        <p:spPr>
          <a:xfrm>
            <a:off x="4323831" y="7856004"/>
            <a:ext cx="2166512" cy="267247"/>
          </a:xfrm>
          <a:prstGeom prst="rect">
            <a:avLst/>
          </a:prstGeom>
        </p:spPr>
        <p:txBody>
          <a:bodyPr lIns="0" tIns="0" rIns="0" bIns="0" rtlCol="0" anchor="t">
            <a:spAutoFit/>
          </a:bodyPr>
          <a:lstStyle/>
          <a:p>
            <a:pPr algn="ctr">
              <a:lnSpc>
                <a:spcPts val="2178"/>
              </a:lnSpc>
            </a:pPr>
            <a:r>
              <a:rPr lang="en-US" sz="1556" b="1" dirty="0">
                <a:solidFill>
                  <a:srgbClr val="FFFDF5"/>
                </a:solidFill>
                <a:latin typeface="Poppins Bold"/>
                <a:ea typeface="Poppins Bold"/>
                <a:cs typeface="Poppins Bold"/>
                <a:sym typeface="Poppins Bold"/>
              </a:rPr>
              <a:t>Reminders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
          <p:cNvGrpSpPr/>
          <p:nvPr/>
        </p:nvGrpSpPr>
        <p:grpSpPr>
          <a:xfrm>
            <a:off x="1879317" y="771861"/>
            <a:ext cx="3657601" cy="630593"/>
            <a:chOff x="0" y="-19050"/>
            <a:chExt cx="961017" cy="170683"/>
          </a:xfrm>
        </p:grpSpPr>
        <p:sp>
          <p:nvSpPr>
            <p:cNvPr id="6" name="Freeform 6"/>
            <p:cNvSpPr/>
            <p:nvPr/>
          </p:nvSpPr>
          <p:spPr>
            <a:xfrm>
              <a:off x="0" y="0"/>
              <a:ext cx="961017" cy="151633"/>
            </a:xfrm>
            <a:custGeom>
              <a:avLst/>
              <a:gdLst/>
              <a:ahLst/>
              <a:cxnLst/>
              <a:rect l="l" t="t" r="r" b="b"/>
              <a:pathLst>
                <a:path w="896949" h="151633">
                  <a:moveTo>
                    <a:pt x="18560" y="0"/>
                  </a:moveTo>
                  <a:lnTo>
                    <a:pt x="878389" y="0"/>
                  </a:lnTo>
                  <a:cubicBezTo>
                    <a:pt x="883311" y="0"/>
                    <a:pt x="888032" y="1955"/>
                    <a:pt x="891513" y="5436"/>
                  </a:cubicBezTo>
                  <a:cubicBezTo>
                    <a:pt x="894993" y="8917"/>
                    <a:pt x="896949" y="13637"/>
                    <a:pt x="896949" y="18560"/>
                  </a:cubicBezTo>
                  <a:lnTo>
                    <a:pt x="896949" y="133073"/>
                  </a:lnTo>
                  <a:cubicBezTo>
                    <a:pt x="896949" y="137995"/>
                    <a:pt x="894993" y="142716"/>
                    <a:pt x="891513" y="146197"/>
                  </a:cubicBezTo>
                  <a:cubicBezTo>
                    <a:pt x="888032" y="149677"/>
                    <a:pt x="883311" y="151633"/>
                    <a:pt x="878389" y="151633"/>
                  </a:cubicBezTo>
                  <a:lnTo>
                    <a:pt x="18560" y="151633"/>
                  </a:lnTo>
                  <a:cubicBezTo>
                    <a:pt x="13637" y="151633"/>
                    <a:pt x="8917" y="149677"/>
                    <a:pt x="5436" y="146197"/>
                  </a:cubicBezTo>
                  <a:cubicBezTo>
                    <a:pt x="1955" y="142716"/>
                    <a:pt x="0" y="137995"/>
                    <a:pt x="0" y="133073"/>
                  </a:cubicBezTo>
                  <a:lnTo>
                    <a:pt x="0" y="18560"/>
                  </a:lnTo>
                  <a:cubicBezTo>
                    <a:pt x="0" y="13637"/>
                    <a:pt x="1955" y="8917"/>
                    <a:pt x="5436" y="5436"/>
                  </a:cubicBezTo>
                  <a:cubicBezTo>
                    <a:pt x="8917" y="1955"/>
                    <a:pt x="13637" y="0"/>
                    <a:pt x="18560" y="0"/>
                  </a:cubicBezTo>
                  <a:close/>
                </a:path>
              </a:pathLst>
            </a:custGeom>
            <a:solidFill>
              <a:srgbClr val="589370"/>
            </a:solidFill>
            <a:ln cap="sq">
              <a:noFill/>
              <a:prstDash val="solid"/>
              <a:miter/>
            </a:ln>
          </p:spPr>
        </p:sp>
        <p:sp>
          <p:nvSpPr>
            <p:cNvPr id="7" name="TextBox 7"/>
            <p:cNvSpPr txBox="1"/>
            <p:nvPr/>
          </p:nvSpPr>
          <p:spPr>
            <a:xfrm>
              <a:off x="0" y="-19050"/>
              <a:ext cx="896949" cy="170683"/>
            </a:xfrm>
            <a:prstGeom prst="rect">
              <a:avLst/>
            </a:prstGeom>
          </p:spPr>
          <p:txBody>
            <a:bodyPr lIns="49412" tIns="49412" rIns="49412" bIns="49412" rtlCol="0" anchor="ctr"/>
            <a:lstStyle/>
            <a:p>
              <a:pPr algn="ctr">
                <a:lnSpc>
                  <a:spcPts val="1385"/>
                </a:lnSpc>
              </a:pPr>
              <a:endParaRPr/>
            </a:p>
          </p:txBody>
        </p:sp>
      </p:grpSp>
      <p:sp>
        <p:nvSpPr>
          <p:cNvPr id="8" name="Freeform 8"/>
          <p:cNvSpPr/>
          <p:nvPr/>
        </p:nvSpPr>
        <p:spPr>
          <a:xfrm>
            <a:off x="6478614" y="236179"/>
            <a:ext cx="903327" cy="1049025"/>
          </a:xfrm>
          <a:custGeom>
            <a:avLst/>
            <a:gdLst/>
            <a:ahLst/>
            <a:cxnLst/>
            <a:rect l="l" t="t" r="r" b="b"/>
            <a:pathLst>
              <a:path w="903327" h="1049025">
                <a:moveTo>
                  <a:pt x="0" y="0"/>
                </a:moveTo>
                <a:lnTo>
                  <a:pt x="903327" y="0"/>
                </a:lnTo>
                <a:lnTo>
                  <a:pt x="903327" y="1049025"/>
                </a:lnTo>
                <a:lnTo>
                  <a:pt x="0" y="1049025"/>
                </a:lnTo>
                <a:lnTo>
                  <a:pt x="0" y="0"/>
                </a:lnTo>
                <a:close/>
              </a:path>
            </a:pathLst>
          </a:custGeom>
          <a: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a:blipFill>
        </p:spPr>
      </p:sp>
      <p:sp>
        <p:nvSpPr>
          <p:cNvPr id="9" name="Freeform 9"/>
          <p:cNvSpPr/>
          <p:nvPr/>
        </p:nvSpPr>
        <p:spPr>
          <a:xfrm>
            <a:off x="178059" y="250796"/>
            <a:ext cx="903327" cy="1049025"/>
          </a:xfrm>
          <a:custGeom>
            <a:avLst/>
            <a:gdLst/>
            <a:ahLst/>
            <a:cxnLst/>
            <a:rect l="l" t="t" r="r" b="b"/>
            <a:pathLst>
              <a:path w="903327" h="1049025">
                <a:moveTo>
                  <a:pt x="0" y="0"/>
                </a:moveTo>
                <a:lnTo>
                  <a:pt x="903327" y="0"/>
                </a:lnTo>
                <a:lnTo>
                  <a:pt x="903327" y="1049024"/>
                </a:lnTo>
                <a:lnTo>
                  <a:pt x="0" y="1049024"/>
                </a:lnTo>
                <a:lnTo>
                  <a:pt x="0" y="0"/>
                </a:lnTo>
                <a:close/>
              </a:path>
            </a:pathLst>
          </a:custGeom>
          <a: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a:blipFill>
        </p:spPr>
      </p:sp>
      <p:sp>
        <p:nvSpPr>
          <p:cNvPr id="18" name="TextBox 18"/>
          <p:cNvSpPr txBox="1"/>
          <p:nvPr/>
        </p:nvSpPr>
        <p:spPr>
          <a:xfrm>
            <a:off x="2092088" y="953434"/>
            <a:ext cx="3374965" cy="267446"/>
          </a:xfrm>
          <a:prstGeom prst="rect">
            <a:avLst/>
          </a:prstGeom>
        </p:spPr>
        <p:txBody>
          <a:bodyPr wrap="square" lIns="0" tIns="0" rIns="0" bIns="0" rtlCol="0" anchor="t">
            <a:spAutoFit/>
          </a:bodyPr>
          <a:lstStyle/>
          <a:p>
            <a:pPr algn="ctr">
              <a:lnSpc>
                <a:spcPts val="2178"/>
              </a:lnSpc>
            </a:pPr>
            <a:r>
              <a:rPr lang="en-US" sz="1556" b="1" dirty="0">
                <a:solidFill>
                  <a:srgbClr val="FFFDF5"/>
                </a:solidFill>
                <a:latin typeface="Poppins Bold"/>
                <a:ea typeface="Poppins Bold"/>
                <a:cs typeface="Poppins Bold"/>
                <a:sym typeface="Poppins Bold"/>
              </a:rPr>
              <a:t>Smartphone Free Childhood</a:t>
            </a:r>
          </a:p>
        </p:txBody>
      </p:sp>
      <p:sp>
        <p:nvSpPr>
          <p:cNvPr id="21" name="TextBox 21"/>
          <p:cNvSpPr txBox="1"/>
          <p:nvPr/>
        </p:nvSpPr>
        <p:spPr>
          <a:xfrm>
            <a:off x="1080527" y="50235"/>
            <a:ext cx="5897264" cy="754694"/>
          </a:xfrm>
          <a:prstGeom prst="rect">
            <a:avLst/>
          </a:prstGeom>
        </p:spPr>
        <p:txBody>
          <a:bodyPr wrap="square" lIns="0" tIns="0" rIns="0" bIns="0" rtlCol="0" anchor="t">
            <a:spAutoFit/>
          </a:bodyPr>
          <a:lstStyle/>
          <a:p>
            <a:pPr algn="l">
              <a:lnSpc>
                <a:spcPts val="6536"/>
              </a:lnSpc>
            </a:pPr>
            <a:r>
              <a:rPr lang="en-US" sz="4668" dirty="0">
                <a:solidFill>
                  <a:srgbClr val="48805F"/>
                </a:solidFill>
                <a:latin typeface="Boulder"/>
                <a:ea typeface="Boulder"/>
                <a:cs typeface="Boulder"/>
                <a:sym typeface="Boulder"/>
              </a:rPr>
              <a:t>Parent Support</a:t>
            </a:r>
          </a:p>
        </p:txBody>
      </p:sp>
      <p:sp>
        <p:nvSpPr>
          <p:cNvPr id="22" name="TextBox 21">
            <a:extLst>
              <a:ext uri="{FF2B5EF4-FFF2-40B4-BE49-F238E27FC236}">
                <a16:creationId xmlns:a16="http://schemas.microsoft.com/office/drawing/2014/main" id="{1AEA349B-DACC-4C1F-8DFF-4658270F9F25}"/>
              </a:ext>
            </a:extLst>
          </p:cNvPr>
          <p:cNvSpPr txBox="1"/>
          <p:nvPr/>
        </p:nvSpPr>
        <p:spPr>
          <a:xfrm>
            <a:off x="201727" y="1526555"/>
            <a:ext cx="7203882" cy="5263236"/>
          </a:xfrm>
          <a:prstGeom prst="rect">
            <a:avLst/>
          </a:prstGeom>
          <a:solidFill>
            <a:schemeClr val="accent3">
              <a:lumMod val="20000"/>
              <a:lumOff val="80000"/>
            </a:schemeClr>
          </a:solidFill>
        </p:spPr>
        <p:style>
          <a:lnRef idx="2">
            <a:schemeClr val="accent3"/>
          </a:lnRef>
          <a:fillRef idx="1">
            <a:schemeClr val="lt1"/>
          </a:fillRef>
          <a:effectRef idx="0">
            <a:schemeClr val="accent3"/>
          </a:effectRef>
          <a:fontRef idx="minor">
            <a:schemeClr val="dk1"/>
          </a:fontRef>
        </p:style>
        <p:txBody>
          <a:bodyPr wrap="square" rtlCol="0">
            <a:spAutoFit/>
          </a:bodyPr>
          <a:lstStyle/>
          <a:p>
            <a:pPr algn="ctr"/>
            <a:endParaRPr lang="en-GB" sz="1400" dirty="0">
              <a:latin typeface="Poppins" panose="020B0604020202020204" charset="0"/>
              <a:cs typeface="Poppins" panose="020B0604020202020204" charset="0"/>
            </a:endParaRPr>
          </a:p>
          <a:p>
            <a:pPr algn="ctr">
              <a:lnSpc>
                <a:spcPct val="150000"/>
              </a:lnSpc>
            </a:pPr>
            <a:r>
              <a:rPr lang="en-GB" sz="1200" dirty="0">
                <a:latin typeface="Poppins" panose="020B0604020202020204" charset="0"/>
                <a:cs typeface="Poppins" panose="020B0604020202020204" charset="0"/>
              </a:rPr>
              <a:t>Helping our children navigate smartphones and social media</a:t>
            </a:r>
          </a:p>
          <a:p>
            <a:pPr algn="ctr">
              <a:lnSpc>
                <a:spcPct val="150000"/>
              </a:lnSpc>
            </a:pPr>
            <a:r>
              <a:rPr lang="en-GB" sz="1200" dirty="0">
                <a:latin typeface="Poppins" panose="020B0604020202020204" charset="0"/>
                <a:cs typeface="Poppins" panose="020B0604020202020204" charset="0"/>
              </a:rPr>
              <a:t> is one of the biggest questions facing families today, </a:t>
            </a:r>
          </a:p>
          <a:p>
            <a:pPr algn="ctr">
              <a:lnSpc>
                <a:spcPct val="150000"/>
              </a:lnSpc>
            </a:pPr>
            <a:r>
              <a:rPr lang="en-GB" sz="1200" dirty="0">
                <a:latin typeface="Poppins" panose="020B0604020202020204" charset="0"/>
                <a:cs typeface="Poppins" panose="020B0604020202020204" charset="0"/>
              </a:rPr>
              <a:t>and none of us has to work it out alone. </a:t>
            </a:r>
          </a:p>
          <a:p>
            <a:pPr algn="ctr">
              <a:lnSpc>
                <a:spcPct val="150000"/>
              </a:lnSpc>
            </a:pPr>
            <a:endParaRPr lang="en-GB" sz="1400" dirty="0">
              <a:latin typeface="Poppins" panose="020B0604020202020204" charset="0"/>
              <a:cs typeface="Poppins" panose="020B0604020202020204" charset="0"/>
            </a:endParaRPr>
          </a:p>
          <a:p>
            <a:pPr algn="ctr">
              <a:lnSpc>
                <a:spcPct val="150000"/>
              </a:lnSpc>
            </a:pPr>
            <a:r>
              <a:rPr lang="en-GB" sz="1400" b="1" dirty="0">
                <a:latin typeface="Poppins" panose="020B0604020202020204" charset="0"/>
                <a:cs typeface="Poppins" panose="020B0604020202020204" charset="0"/>
              </a:rPr>
              <a:t>You are warmly invited to a free Parent Talk </a:t>
            </a:r>
          </a:p>
          <a:p>
            <a:pPr algn="ctr">
              <a:lnSpc>
                <a:spcPct val="150000"/>
              </a:lnSpc>
            </a:pPr>
            <a:r>
              <a:rPr lang="en-GB" sz="1400" b="1" dirty="0">
                <a:latin typeface="Poppins" panose="020B0604020202020204" charset="0"/>
                <a:cs typeface="Poppins" panose="020B0604020202020204" charset="0"/>
              </a:rPr>
              <a:t> ‘Let's talk about our kids and their tech’ </a:t>
            </a:r>
          </a:p>
          <a:p>
            <a:pPr algn="ctr">
              <a:lnSpc>
                <a:spcPct val="150000"/>
              </a:lnSpc>
            </a:pPr>
            <a:r>
              <a:rPr lang="en-GB" sz="1400" b="1" dirty="0">
                <a:latin typeface="Poppins" panose="020B0604020202020204" charset="0"/>
                <a:cs typeface="Poppins" panose="020B0604020202020204" charset="0"/>
              </a:rPr>
              <a:t> led by psychologist Dr Kavita Abraham-Dowsing. </a:t>
            </a:r>
          </a:p>
          <a:p>
            <a:pPr algn="ctr">
              <a:lnSpc>
                <a:spcPct val="150000"/>
              </a:lnSpc>
            </a:pPr>
            <a:r>
              <a:rPr lang="en-GB" sz="1400" b="1" dirty="0">
                <a:latin typeface="Poppins" panose="020B0604020202020204" charset="0"/>
                <a:cs typeface="Poppins" panose="020B0604020202020204" charset="0"/>
              </a:rPr>
              <a:t>Thursday 9th July, 7:00pm–8:30pm, at Jubilee Hall, School Lane, Seer Green. </a:t>
            </a:r>
          </a:p>
          <a:p>
            <a:pPr algn="ctr">
              <a:lnSpc>
                <a:spcPct val="150000"/>
              </a:lnSpc>
            </a:pPr>
            <a:endParaRPr lang="en-GB" sz="1200" dirty="0">
              <a:latin typeface="Poppins" panose="020B0604020202020204" charset="0"/>
              <a:cs typeface="Poppins" panose="020B0604020202020204" charset="0"/>
            </a:endParaRPr>
          </a:p>
          <a:p>
            <a:pPr algn="ctr">
              <a:lnSpc>
                <a:spcPct val="150000"/>
              </a:lnSpc>
            </a:pPr>
            <a:r>
              <a:rPr lang="en-GB" sz="1200" dirty="0">
                <a:latin typeface="Poppins" panose="020B0604020202020204" charset="0"/>
                <a:cs typeface="Poppins" panose="020B0604020202020204" charset="0"/>
              </a:rPr>
              <a:t>It is an informal evening for parents across our local schools to come together, share experiences and pick up practical, realistic ideas for supporting our children online, from delaying the smartphone to finding a healthy balance as a family. There's no judgement and no jargon, just an honest conversation and the chance to feel a bit more confident and a lot less alone. It's free to attend. Find out more and reserve your place here: </a:t>
            </a:r>
            <a:r>
              <a:rPr lang="en-GB" sz="1200" dirty="0">
                <a:latin typeface="Poppins" panose="020B0604020202020204" charset="0"/>
                <a:cs typeface="Poppins" panose="020B0604020202020204" charset="0"/>
                <a:hlinkClick r:id="rId4"/>
              </a:rPr>
              <a:t>https://www.eventbrite.com/e/lets-talk-about-our-kids-and-their-tech-in-seer-green-tickets-1992053290015</a:t>
            </a:r>
            <a:endParaRPr lang="en-GB" sz="1200" dirty="0">
              <a:latin typeface="Poppins" panose="020B0604020202020204" charset="0"/>
              <a:cs typeface="Poppins" panose="020B0604020202020204" charset="0"/>
            </a:endParaRPr>
          </a:p>
          <a:p>
            <a:pPr algn="ctr">
              <a:lnSpc>
                <a:spcPct val="150000"/>
              </a:lnSpc>
            </a:pPr>
            <a:endParaRPr lang="en-GB" sz="1400" dirty="0">
              <a:latin typeface="Poppins" panose="020B0604020202020204" charset="0"/>
              <a:cs typeface="Poppins" panose="020B0604020202020204" charset="0"/>
            </a:endParaRPr>
          </a:p>
        </p:txBody>
      </p:sp>
      <p:pic>
        <p:nvPicPr>
          <p:cNvPr id="12" name="Picture 11">
            <a:extLst>
              <a:ext uri="{FF2B5EF4-FFF2-40B4-BE49-F238E27FC236}">
                <a16:creationId xmlns:a16="http://schemas.microsoft.com/office/drawing/2014/main" id="{E52530F6-2E70-4A7F-906B-401803E097D5}"/>
              </a:ext>
            </a:extLst>
          </p:cNvPr>
          <p:cNvPicPr>
            <a:picLocks noChangeAspect="1"/>
          </p:cNvPicPr>
          <p:nvPr/>
        </p:nvPicPr>
        <p:blipFill>
          <a:blip r:embed="rId5"/>
          <a:stretch>
            <a:fillRect/>
          </a:stretch>
        </p:blipFill>
        <p:spPr>
          <a:xfrm>
            <a:off x="521418" y="7016525"/>
            <a:ext cx="6513664" cy="337279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892259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6DB2632E-7157-450B-8286-DE21F6FC569E}"/>
              </a:ext>
            </a:extLst>
          </p:cNvPr>
          <p:cNvGraphicFramePr>
            <a:graphicFrameLocks noGrp="1"/>
          </p:cNvGraphicFramePr>
          <p:nvPr>
            <p:extLst>
              <p:ext uri="{D42A27DB-BD31-4B8C-83A1-F6EECF244321}">
                <p14:modId xmlns:p14="http://schemas.microsoft.com/office/powerpoint/2010/main" val="519796139"/>
              </p:ext>
            </p:extLst>
          </p:nvPr>
        </p:nvGraphicFramePr>
        <p:xfrm>
          <a:off x="577850" y="1399370"/>
          <a:ext cx="6400799" cy="1370188"/>
        </p:xfrm>
        <a:graphic>
          <a:graphicData uri="http://schemas.openxmlformats.org/drawingml/2006/table">
            <a:tbl>
              <a:tblPr firstRow="1" bandRow="1">
                <a:tableStyleId>{93296810-A885-4BE3-A3E7-6D5BEEA58F35}</a:tableStyleId>
              </a:tblPr>
              <a:tblGrid>
                <a:gridCol w="1447798">
                  <a:extLst>
                    <a:ext uri="{9D8B030D-6E8A-4147-A177-3AD203B41FA5}">
                      <a16:colId xmlns:a16="http://schemas.microsoft.com/office/drawing/2014/main" val="3469854981"/>
                    </a:ext>
                  </a:extLst>
                </a:gridCol>
                <a:gridCol w="4953001">
                  <a:extLst>
                    <a:ext uri="{9D8B030D-6E8A-4147-A177-3AD203B41FA5}">
                      <a16:colId xmlns:a16="http://schemas.microsoft.com/office/drawing/2014/main" val="4273780619"/>
                    </a:ext>
                  </a:extLst>
                </a:gridCol>
              </a:tblGrid>
              <a:tr h="502394">
                <a:tc>
                  <a:txBody>
                    <a:bodyPr/>
                    <a:lstStyle/>
                    <a:p>
                      <a:r>
                        <a:rPr lang="en-GB" sz="1100" dirty="0">
                          <a:latin typeface="Poppins" panose="020B0604020202020204" charset="0"/>
                          <a:cs typeface="Poppins" panose="020B0604020202020204" charset="0"/>
                        </a:rPr>
                        <a:t>3.7.26</a:t>
                      </a:r>
                    </a:p>
                  </a:txBody>
                  <a:tcPr/>
                </a:tc>
                <a:tc>
                  <a:txBody>
                    <a:bodyPr/>
                    <a:lstStyle/>
                    <a:p>
                      <a:r>
                        <a:rPr lang="en-GB" sz="1100" dirty="0">
                          <a:latin typeface="Poppins" panose="020B0604020202020204" charset="0"/>
                          <a:cs typeface="Poppins" panose="020B0604020202020204" charset="0"/>
                        </a:rPr>
                        <a:t>9.30am. Sports Day on the Village.</a:t>
                      </a:r>
                    </a:p>
                  </a:txBody>
                  <a:tcPr/>
                </a:tc>
                <a:extLst>
                  <a:ext uri="{0D108BD9-81ED-4DB2-BD59-A6C34878D82A}">
                    <a16:rowId xmlns:a16="http://schemas.microsoft.com/office/drawing/2014/main" val="70220218"/>
                  </a:ext>
                </a:extLst>
              </a:tr>
              <a:tr h="433897">
                <a:tc>
                  <a:txBody>
                    <a:bodyPr/>
                    <a:lstStyle/>
                    <a:p>
                      <a:r>
                        <a:rPr lang="en-GB" sz="1100" dirty="0">
                          <a:latin typeface="Poppins" panose="020B0604020202020204" charset="0"/>
                          <a:cs typeface="Poppins" panose="020B0604020202020204" charset="0"/>
                        </a:rPr>
                        <a:t>9.7.26</a:t>
                      </a:r>
                    </a:p>
                  </a:txBody>
                  <a:tcPr/>
                </a:tc>
                <a:tc>
                  <a:txBody>
                    <a:bodyPr/>
                    <a:lstStyle/>
                    <a:p>
                      <a:r>
                        <a:rPr lang="en-GB" sz="1100" dirty="0">
                          <a:latin typeface="Poppins" panose="020B0604020202020204" charset="0"/>
                          <a:cs typeface="Poppins" panose="020B0604020202020204" charset="0"/>
                        </a:rPr>
                        <a:t>3pm.  Reception Class playground fundraiser. Cake Sale.</a:t>
                      </a:r>
                    </a:p>
                  </a:txBody>
                  <a:tcPr/>
                </a:tc>
                <a:extLst>
                  <a:ext uri="{0D108BD9-81ED-4DB2-BD59-A6C34878D82A}">
                    <a16:rowId xmlns:a16="http://schemas.microsoft.com/office/drawing/2014/main" val="2885926963"/>
                  </a:ext>
                </a:extLst>
              </a:tr>
              <a:tr h="433897">
                <a:tc>
                  <a:txBody>
                    <a:bodyPr/>
                    <a:lstStyle/>
                    <a:p>
                      <a:r>
                        <a:rPr lang="en-GB" sz="1100" dirty="0">
                          <a:latin typeface="Poppins" panose="020B0604020202020204" charset="0"/>
                          <a:cs typeface="Poppins" panose="020B0604020202020204" charset="0"/>
                        </a:rPr>
                        <a:t>16.7.26</a:t>
                      </a:r>
                    </a:p>
                  </a:txBody>
                  <a:tcPr/>
                </a:tc>
                <a:tc>
                  <a:txBody>
                    <a:bodyPr/>
                    <a:lstStyle/>
                    <a:p>
                      <a:r>
                        <a:rPr lang="en-GB" sz="1100" dirty="0">
                          <a:latin typeface="Poppins" panose="020B0604020202020204" charset="0"/>
                          <a:cs typeface="Poppins" panose="020B0604020202020204" charset="0"/>
                        </a:rPr>
                        <a:t>8.45 – 9.30am.  Tea and coffee for </a:t>
                      </a:r>
                      <a:r>
                        <a:rPr lang="en-GB" sz="1100" dirty="0" err="1">
                          <a:latin typeface="Poppins" panose="020B0604020202020204" charset="0"/>
                          <a:cs typeface="Poppins" panose="020B0604020202020204" charset="0"/>
                        </a:rPr>
                        <a:t>Yr</a:t>
                      </a:r>
                      <a:r>
                        <a:rPr lang="en-GB" sz="1100" dirty="0">
                          <a:latin typeface="Poppins" panose="020B0604020202020204" charset="0"/>
                          <a:cs typeface="Poppins" panose="020B0604020202020204" charset="0"/>
                        </a:rPr>
                        <a:t> 2 parents.</a:t>
                      </a:r>
                    </a:p>
                  </a:txBody>
                  <a:tcPr/>
                </a:tc>
                <a:extLst>
                  <a:ext uri="{0D108BD9-81ED-4DB2-BD59-A6C34878D82A}">
                    <a16:rowId xmlns:a16="http://schemas.microsoft.com/office/drawing/2014/main" val="4167309211"/>
                  </a:ext>
                </a:extLst>
              </a:tr>
            </a:tbl>
          </a:graphicData>
        </a:graphic>
      </p:graphicFrame>
      <p:pic>
        <p:nvPicPr>
          <p:cNvPr id="9" name="Picture 8">
            <a:extLst>
              <a:ext uri="{FF2B5EF4-FFF2-40B4-BE49-F238E27FC236}">
                <a16:creationId xmlns:a16="http://schemas.microsoft.com/office/drawing/2014/main" id="{6082B5DF-144D-4B16-9524-094EE28858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334" y="100568"/>
            <a:ext cx="866775" cy="1143000"/>
          </a:xfrm>
          <a:prstGeom prst="rect">
            <a:avLst/>
          </a:prstGeom>
        </p:spPr>
      </p:pic>
      <p:pic>
        <p:nvPicPr>
          <p:cNvPr id="10" name="Picture 9">
            <a:extLst>
              <a:ext uri="{FF2B5EF4-FFF2-40B4-BE49-F238E27FC236}">
                <a16:creationId xmlns:a16="http://schemas.microsoft.com/office/drawing/2014/main" id="{06F45265-9279-45E3-9BEE-848551EFDB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8601" y="157266"/>
            <a:ext cx="866775" cy="1143000"/>
          </a:xfrm>
          <a:prstGeom prst="rect">
            <a:avLst/>
          </a:prstGeom>
        </p:spPr>
      </p:pic>
      <p:sp>
        <p:nvSpPr>
          <p:cNvPr id="11" name="TextBox 21">
            <a:extLst>
              <a:ext uri="{FF2B5EF4-FFF2-40B4-BE49-F238E27FC236}">
                <a16:creationId xmlns:a16="http://schemas.microsoft.com/office/drawing/2014/main" id="{6AB01810-4163-4A7D-AB4D-2D164EDA7700}"/>
              </a:ext>
            </a:extLst>
          </p:cNvPr>
          <p:cNvSpPr txBox="1"/>
          <p:nvPr/>
        </p:nvSpPr>
        <p:spPr>
          <a:xfrm>
            <a:off x="1506696" y="100568"/>
            <a:ext cx="4761905" cy="738664"/>
          </a:xfrm>
          <a:prstGeom prst="rect">
            <a:avLst/>
          </a:prstGeom>
        </p:spPr>
        <p:txBody>
          <a:bodyPr wrap="square" lIns="0" tIns="0" rIns="0" bIns="0" rtlCol="0" anchor="t">
            <a:spAutoFit/>
          </a:bodyPr>
          <a:lstStyle/>
          <a:p>
            <a:pPr algn="ctr"/>
            <a:r>
              <a:rPr lang="en-US" sz="4800" dirty="0">
                <a:solidFill>
                  <a:srgbClr val="48805F"/>
                </a:solidFill>
                <a:latin typeface="Boulder"/>
                <a:ea typeface="Boulder"/>
                <a:cs typeface="Boulder"/>
                <a:sym typeface="Boulder"/>
              </a:rPr>
              <a:t>JSA Page</a:t>
            </a:r>
          </a:p>
        </p:txBody>
      </p:sp>
      <p:sp>
        <p:nvSpPr>
          <p:cNvPr id="3" name="TextBox 2">
            <a:extLst>
              <a:ext uri="{FF2B5EF4-FFF2-40B4-BE49-F238E27FC236}">
                <a16:creationId xmlns:a16="http://schemas.microsoft.com/office/drawing/2014/main" id="{9B600888-0CCD-42F5-B343-6A5FE44AE5AB}"/>
              </a:ext>
            </a:extLst>
          </p:cNvPr>
          <p:cNvSpPr txBox="1"/>
          <p:nvPr/>
        </p:nvSpPr>
        <p:spPr>
          <a:xfrm>
            <a:off x="5660587" y="6165707"/>
            <a:ext cx="1688227" cy="4370427"/>
          </a:xfrm>
          <a:prstGeom prst="rect">
            <a:avLst/>
          </a:prstGeom>
          <a:solidFill>
            <a:schemeClr val="accent6">
              <a:lumMod val="20000"/>
              <a:lumOff val="80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200" b="1" u="sng" dirty="0">
                <a:solidFill>
                  <a:srgbClr val="996633"/>
                </a:solidFill>
                <a:latin typeface="Poppins" panose="020B0604020202020204" charset="0"/>
                <a:cs typeface="Poppins" panose="020B0604020202020204" charset="0"/>
              </a:rPr>
              <a:t>LOLLY FRIDAY</a:t>
            </a:r>
            <a:endParaRPr lang="en-GB" sz="1200" b="1" dirty="0">
              <a:solidFill>
                <a:srgbClr val="996633"/>
              </a:solidFill>
              <a:latin typeface="Poppins" panose="020B0604020202020204" charset="0"/>
              <a:cs typeface="Poppins" panose="020B0604020202020204" charset="0"/>
            </a:endParaRPr>
          </a:p>
          <a:p>
            <a:pPr algn="ctr"/>
            <a:r>
              <a:rPr lang="en-GB" sz="1200" dirty="0">
                <a:latin typeface="Poppins" panose="020B0604020202020204" charset="0"/>
                <a:cs typeface="Poppins" panose="020B0604020202020204" charset="0"/>
              </a:rPr>
              <a:t>Every Friday at 3pm</a:t>
            </a:r>
          </a:p>
          <a:p>
            <a:pPr algn="ctr"/>
            <a:r>
              <a:rPr lang="en-GB" sz="1200" dirty="0">
                <a:latin typeface="Poppins" panose="020B0604020202020204" charset="0"/>
                <a:cs typeface="Poppins" panose="020B0604020202020204" charset="0"/>
              </a:rPr>
              <a:t> until the end of term</a:t>
            </a:r>
          </a:p>
          <a:p>
            <a:pPr algn="ctr"/>
            <a:r>
              <a:rPr lang="en-GB" sz="1200" dirty="0">
                <a:latin typeface="Poppins" panose="020B0604020202020204" charset="0"/>
                <a:cs typeface="Poppins" panose="020B0604020202020204" charset="0"/>
              </a:rPr>
              <a:t> the JSA will be selling</a:t>
            </a:r>
          </a:p>
          <a:p>
            <a:pPr algn="ctr"/>
            <a:r>
              <a:rPr lang="en-GB" sz="1200" dirty="0">
                <a:latin typeface="Poppins" panose="020B0604020202020204" charset="0"/>
                <a:cs typeface="Poppins" panose="020B0604020202020204" charset="0"/>
              </a:rPr>
              <a:t> ice lollies at the gate. </a:t>
            </a:r>
            <a:endParaRPr lang="en-GB" sz="1200" b="1" dirty="0">
              <a:latin typeface="Poppins" panose="020B0604020202020204" charset="0"/>
              <a:cs typeface="Poppins" panose="020B0604020202020204" charset="0"/>
            </a:endParaRPr>
          </a:p>
          <a:p>
            <a:pPr algn="ctr"/>
            <a:endParaRPr lang="en-GB" sz="1200" b="1" dirty="0">
              <a:latin typeface="Poppins" panose="020B0604020202020204" charset="0"/>
              <a:cs typeface="Poppins" panose="020B0604020202020204" charset="0"/>
            </a:endParaRPr>
          </a:p>
          <a:p>
            <a:pPr algn="ctr"/>
            <a:endParaRPr lang="en-GB" sz="1200" b="1" dirty="0">
              <a:latin typeface="Poppins" panose="020B0604020202020204" charset="0"/>
              <a:cs typeface="Poppins" panose="020B0604020202020204" charset="0"/>
            </a:endParaRPr>
          </a:p>
          <a:p>
            <a:pPr algn="ctr"/>
            <a:endParaRPr lang="en-GB" sz="1200" b="1" dirty="0">
              <a:latin typeface="Poppins" panose="020B0604020202020204" charset="0"/>
              <a:cs typeface="Poppins" panose="020B0604020202020204" charset="0"/>
            </a:endParaRPr>
          </a:p>
          <a:p>
            <a:pPr algn="ctr"/>
            <a:endParaRPr lang="en-GB" sz="1200" b="1" dirty="0">
              <a:latin typeface="Poppins" panose="020B0604020202020204" charset="0"/>
              <a:cs typeface="Poppins" panose="020B0604020202020204" charset="0"/>
            </a:endParaRPr>
          </a:p>
          <a:p>
            <a:pPr algn="ctr"/>
            <a:endParaRPr lang="en-GB" sz="1200" b="1" dirty="0">
              <a:latin typeface="Poppins" panose="020B0604020202020204" charset="0"/>
              <a:cs typeface="Poppins" panose="020B0604020202020204" charset="0"/>
            </a:endParaRPr>
          </a:p>
          <a:p>
            <a:pPr algn="ctr"/>
            <a:endParaRPr lang="en-GB" sz="1200" b="1" dirty="0">
              <a:latin typeface="Poppins" panose="020B0604020202020204" charset="0"/>
              <a:cs typeface="Poppins" panose="020B0604020202020204" charset="0"/>
            </a:endParaRPr>
          </a:p>
          <a:p>
            <a:pPr algn="ctr"/>
            <a:endParaRPr lang="en-GB" sz="1200" b="1" dirty="0">
              <a:latin typeface="Poppins" panose="020B0604020202020204" charset="0"/>
              <a:cs typeface="Poppins" panose="020B0604020202020204" charset="0"/>
            </a:endParaRPr>
          </a:p>
          <a:p>
            <a:pPr algn="ctr"/>
            <a:endParaRPr lang="en-GB" sz="1200" b="1" dirty="0">
              <a:latin typeface="Poppins" panose="020B0604020202020204" charset="0"/>
              <a:cs typeface="Poppins" panose="020B0604020202020204" charset="0"/>
            </a:endParaRPr>
          </a:p>
          <a:p>
            <a:pPr algn="ctr"/>
            <a:r>
              <a:rPr lang="en-GB" sz="1200" i="1" dirty="0">
                <a:latin typeface="Kristen ITC" panose="03050502040202030202" pitchFamily="66" charset="0"/>
                <a:cs typeface="Poppins" panose="020B0604020202020204" charset="0"/>
              </a:rPr>
              <a:t>Why not stop by and buy one!</a:t>
            </a:r>
          </a:p>
          <a:p>
            <a:pPr algn="ctr"/>
            <a:r>
              <a:rPr lang="en-GB" sz="1200" i="1" dirty="0">
                <a:latin typeface="Poppins" panose="020B0604020202020204" charset="0"/>
                <a:cs typeface="Poppins" panose="020B0604020202020204" charset="0"/>
              </a:rPr>
              <a:t>£1 each</a:t>
            </a:r>
          </a:p>
          <a:p>
            <a:pPr algn="ctr"/>
            <a:r>
              <a:rPr lang="en-GB" sz="1200" i="1" dirty="0">
                <a:latin typeface="Poppins" panose="020B0604020202020204" charset="0"/>
                <a:cs typeface="Poppins" panose="020B0604020202020204" charset="0"/>
                <a:hlinkClick r:id="rId3"/>
              </a:rPr>
              <a:t>You can also pre / post pay online: click here</a:t>
            </a:r>
            <a:endParaRPr lang="en-GB" sz="1200" i="1" dirty="0">
              <a:latin typeface="Poppins" panose="020B0604020202020204" charset="0"/>
              <a:cs typeface="Poppins" panose="020B0604020202020204" charset="0"/>
            </a:endParaRPr>
          </a:p>
          <a:p>
            <a:pPr algn="ctr"/>
            <a:endParaRPr lang="en-GB" sz="1400" b="1" dirty="0"/>
          </a:p>
        </p:txBody>
      </p:sp>
      <p:pic>
        <p:nvPicPr>
          <p:cNvPr id="7" name="Picture 6">
            <a:extLst>
              <a:ext uri="{FF2B5EF4-FFF2-40B4-BE49-F238E27FC236}">
                <a16:creationId xmlns:a16="http://schemas.microsoft.com/office/drawing/2014/main" id="{5F52B3A8-2A8F-451B-96C6-DF3272ABB4D8}"/>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195718" y="7850123"/>
            <a:ext cx="617963" cy="1066800"/>
          </a:xfrm>
          <a:prstGeom prst="rect">
            <a:avLst/>
          </a:prstGeom>
        </p:spPr>
      </p:pic>
      <p:pic>
        <p:nvPicPr>
          <p:cNvPr id="4" name="Picture 3">
            <a:extLst>
              <a:ext uri="{FF2B5EF4-FFF2-40B4-BE49-F238E27FC236}">
                <a16:creationId xmlns:a16="http://schemas.microsoft.com/office/drawing/2014/main" id="{DA2310F7-511C-4CBB-88B2-E0E7ED731A1C}"/>
              </a:ext>
            </a:extLst>
          </p:cNvPr>
          <p:cNvPicPr>
            <a:picLocks noChangeAspect="1"/>
          </p:cNvPicPr>
          <p:nvPr/>
        </p:nvPicPr>
        <p:blipFill>
          <a:blip r:embed="rId5" cstate="print">
            <a:clrChange>
              <a:clrFrom>
                <a:srgbClr val="FBF9FA"/>
              </a:clrFrom>
              <a:clrTo>
                <a:srgbClr val="FBF9FA">
                  <a:alpha val="0"/>
                </a:srgbClr>
              </a:clrTo>
            </a:clrChange>
            <a:extLst>
              <a:ext uri="{28A0092B-C50C-407E-A947-70E740481C1C}">
                <a14:useLocalDpi xmlns:a14="http://schemas.microsoft.com/office/drawing/2010/main" val="0"/>
              </a:ext>
            </a:extLst>
          </a:blip>
          <a:stretch>
            <a:fillRect/>
          </a:stretch>
        </p:blipFill>
        <p:spPr>
          <a:xfrm>
            <a:off x="6260227" y="1922944"/>
            <a:ext cx="341313" cy="409575"/>
          </a:xfrm>
          <a:prstGeom prst="rect">
            <a:avLst/>
          </a:prstGeom>
        </p:spPr>
      </p:pic>
      <p:sp>
        <p:nvSpPr>
          <p:cNvPr id="12" name="TextBox 11">
            <a:extLst>
              <a:ext uri="{FF2B5EF4-FFF2-40B4-BE49-F238E27FC236}">
                <a16:creationId xmlns:a16="http://schemas.microsoft.com/office/drawing/2014/main" id="{1ED963B6-C443-49EA-93F3-47DE5E676C6B}"/>
              </a:ext>
            </a:extLst>
          </p:cNvPr>
          <p:cNvSpPr txBox="1"/>
          <p:nvPr/>
        </p:nvSpPr>
        <p:spPr>
          <a:xfrm>
            <a:off x="330624" y="3594100"/>
            <a:ext cx="5062398" cy="6771084"/>
          </a:xfrm>
          <a:prstGeom prst="rect">
            <a:avLst/>
          </a:prstGeom>
          <a:solidFill>
            <a:schemeClr val="accent6">
              <a:lumMod val="20000"/>
              <a:lumOff val="80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400" b="1" i="1" u="sng" dirty="0">
                <a:solidFill>
                  <a:srgbClr val="996633"/>
                </a:solidFill>
                <a:latin typeface="Poppins" panose="020B0604020202020204" charset="0"/>
                <a:cs typeface="Poppins" panose="020B0604020202020204" charset="0"/>
              </a:rPr>
              <a:t>Thank you, kind helpers!</a:t>
            </a:r>
          </a:p>
          <a:p>
            <a:pPr algn="ctr"/>
            <a:r>
              <a:rPr lang="en-GB" sz="2400" dirty="0">
                <a:solidFill>
                  <a:srgbClr val="996633"/>
                </a:solidFill>
                <a:latin typeface="Poppins" panose="020B0604020202020204" charset="0"/>
                <a:cs typeface="Poppins" panose="020B0604020202020204" charset="0"/>
              </a:rPr>
              <a:t>We are truly grateful to everyone who steps in to help with the different activities.  Your kindness is providing so many fun events for the children.  </a:t>
            </a:r>
          </a:p>
          <a:p>
            <a:pPr algn="ctr"/>
            <a:r>
              <a:rPr lang="en-GB" sz="2400" dirty="0">
                <a:solidFill>
                  <a:srgbClr val="996633"/>
                </a:solidFill>
                <a:latin typeface="Poppins" panose="020B0604020202020204" charset="0"/>
                <a:cs typeface="Poppins" panose="020B0604020202020204" charset="0"/>
              </a:rPr>
              <a:t>They have the best time!  </a:t>
            </a:r>
          </a:p>
          <a:p>
            <a:pPr algn="ctr"/>
            <a:endParaRPr lang="en-GB" sz="2400" dirty="0">
              <a:solidFill>
                <a:srgbClr val="996633"/>
              </a:solidFill>
              <a:latin typeface="Poppins" panose="020B0604020202020204" charset="0"/>
              <a:cs typeface="Poppins" panose="020B0604020202020204" charset="0"/>
            </a:endParaRPr>
          </a:p>
          <a:p>
            <a:pPr algn="ctr"/>
            <a:endParaRPr lang="en-GB" sz="2400" dirty="0">
              <a:solidFill>
                <a:srgbClr val="996633"/>
              </a:solidFill>
              <a:latin typeface="Poppins" panose="020B0604020202020204" charset="0"/>
              <a:cs typeface="Poppins" panose="020B0604020202020204" charset="0"/>
            </a:endParaRPr>
          </a:p>
          <a:p>
            <a:pPr algn="ctr"/>
            <a:endParaRPr lang="en-GB" sz="2400" dirty="0">
              <a:solidFill>
                <a:srgbClr val="996633"/>
              </a:solidFill>
              <a:latin typeface="Poppins" panose="020B0604020202020204" charset="0"/>
              <a:cs typeface="Poppins" panose="020B0604020202020204" charset="0"/>
            </a:endParaRPr>
          </a:p>
          <a:p>
            <a:pPr algn="ctr"/>
            <a:endParaRPr lang="en-GB" sz="2400" dirty="0">
              <a:solidFill>
                <a:srgbClr val="996633"/>
              </a:solidFill>
              <a:latin typeface="Poppins" panose="020B0604020202020204" charset="0"/>
              <a:cs typeface="Poppins" panose="020B0604020202020204" charset="0"/>
            </a:endParaRPr>
          </a:p>
          <a:p>
            <a:pPr algn="ctr"/>
            <a:endParaRPr lang="en-GB" sz="2400" dirty="0">
              <a:solidFill>
                <a:srgbClr val="996633"/>
              </a:solidFill>
              <a:latin typeface="Poppins" panose="020B0604020202020204" charset="0"/>
              <a:cs typeface="Poppins" panose="020B0604020202020204" charset="0"/>
            </a:endParaRPr>
          </a:p>
          <a:p>
            <a:pPr algn="ctr"/>
            <a:endParaRPr lang="en-GB" sz="2400" dirty="0">
              <a:solidFill>
                <a:srgbClr val="996633"/>
              </a:solidFill>
              <a:latin typeface="Poppins" panose="020B0604020202020204" charset="0"/>
              <a:cs typeface="Poppins" panose="020B0604020202020204" charset="0"/>
            </a:endParaRPr>
          </a:p>
          <a:p>
            <a:pPr algn="ctr"/>
            <a:r>
              <a:rPr lang="en-GB" sz="1400" dirty="0">
                <a:solidFill>
                  <a:srgbClr val="996633"/>
                </a:solidFill>
                <a:latin typeface="Poppins" panose="020B0604020202020204" charset="0"/>
                <a:cs typeface="Poppins" panose="020B0604020202020204" charset="0"/>
              </a:rPr>
              <a:t>If you see anything on the JSA calendar you can help with – even helping to buy tea/coffee /cups for events or stepping in to help for half an hour- it all makes lighter work as a collective.</a:t>
            </a:r>
          </a:p>
          <a:p>
            <a:pPr algn="ctr"/>
            <a:r>
              <a:rPr lang="en-GB" sz="1400" dirty="0">
                <a:solidFill>
                  <a:srgbClr val="996633"/>
                </a:solidFill>
                <a:latin typeface="Poppins" panose="020B0604020202020204" charset="0"/>
                <a:cs typeface="Poppins" panose="020B0604020202020204" charset="0"/>
              </a:rPr>
              <a:t>Drop an email to </a:t>
            </a:r>
            <a:r>
              <a:rPr lang="en-GB" sz="1400" dirty="0">
                <a:solidFill>
                  <a:srgbClr val="996633"/>
                </a:solidFill>
                <a:latin typeface="Poppins" panose="020B0604020202020204" charset="0"/>
                <a:cs typeface="Poppins" panose="020B0604020202020204" charset="0"/>
                <a:hlinkClick r:id="rId6"/>
              </a:rPr>
              <a:t>JSA@Jordans.bucks.sch.uk</a:t>
            </a:r>
            <a:r>
              <a:rPr lang="en-GB" sz="1400" dirty="0">
                <a:solidFill>
                  <a:srgbClr val="996633"/>
                </a:solidFill>
                <a:latin typeface="Poppins" panose="020B0604020202020204" charset="0"/>
                <a:cs typeface="Poppins" panose="020B0604020202020204" charset="0"/>
              </a:rPr>
              <a:t> or speak to your parent rep.</a:t>
            </a:r>
            <a:endParaRPr lang="en-GB" sz="1400" dirty="0">
              <a:latin typeface="Poppins" panose="020B0604020202020204" charset="0"/>
              <a:cs typeface="Poppins" panose="020B0604020202020204" charset="0"/>
            </a:endParaRPr>
          </a:p>
          <a:p>
            <a:pPr algn="ctr"/>
            <a:endParaRPr lang="en-GB" sz="1400" b="1" dirty="0"/>
          </a:p>
        </p:txBody>
      </p:sp>
      <p:pic>
        <p:nvPicPr>
          <p:cNvPr id="2" name="Picture 1">
            <a:extLst>
              <a:ext uri="{FF2B5EF4-FFF2-40B4-BE49-F238E27FC236}">
                <a16:creationId xmlns:a16="http://schemas.microsoft.com/office/drawing/2014/main" id="{D8BB9E1E-7EBF-40CF-97C4-A53D600B0CB5}"/>
              </a:ext>
            </a:extLst>
          </p:cNvPr>
          <p:cNvPicPr>
            <a:picLocks noChangeAspect="1"/>
          </p:cNvPicPr>
          <p:nvPr/>
        </p:nvPicPr>
        <p:blipFill>
          <a:blip r:embed="rId7">
            <a:clrChange>
              <a:clrFrom>
                <a:srgbClr val="FEFFFE"/>
              </a:clrFrom>
              <a:clrTo>
                <a:srgbClr val="FEFFFE">
                  <a:alpha val="0"/>
                </a:srgbClr>
              </a:clrTo>
            </a:clrChange>
          </a:blip>
          <a:stretch>
            <a:fillRect/>
          </a:stretch>
        </p:blipFill>
        <p:spPr>
          <a:xfrm>
            <a:off x="2025650" y="6413500"/>
            <a:ext cx="1618593" cy="1829922"/>
          </a:xfrm>
          <a:prstGeom prst="rect">
            <a:avLst/>
          </a:prstGeom>
        </p:spPr>
      </p:pic>
    </p:spTree>
    <p:extLst>
      <p:ext uri="{BB962C8B-B14F-4D97-AF65-F5344CB8AC3E}">
        <p14:creationId xmlns:p14="http://schemas.microsoft.com/office/powerpoint/2010/main" val="2602254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450B67B-A82D-4CDE-84E6-313CD1D94B5F}"/>
              </a:ext>
            </a:extLst>
          </p:cNvPr>
          <p:cNvSpPr txBox="1"/>
          <p:nvPr/>
        </p:nvSpPr>
        <p:spPr>
          <a:xfrm>
            <a:off x="1492250" y="-53637"/>
            <a:ext cx="4343400" cy="769441"/>
          </a:xfrm>
          <a:prstGeom prst="rect">
            <a:avLst/>
          </a:prstGeom>
          <a:noFill/>
        </p:spPr>
        <p:txBody>
          <a:bodyPr wrap="square" rtlCol="0">
            <a:spAutoFit/>
          </a:bodyPr>
          <a:lstStyle/>
          <a:p>
            <a:pPr algn="ctr"/>
            <a:r>
              <a:rPr lang="en-GB" sz="4400" dirty="0">
                <a:solidFill>
                  <a:srgbClr val="009900"/>
                </a:solidFill>
                <a:latin typeface="Boulder" panose="020B0604020202020204" charset="0"/>
              </a:rPr>
              <a:t>SPORTS DAY</a:t>
            </a:r>
          </a:p>
        </p:txBody>
      </p:sp>
      <p:sp>
        <p:nvSpPr>
          <p:cNvPr id="7" name="TextBox 6">
            <a:extLst>
              <a:ext uri="{FF2B5EF4-FFF2-40B4-BE49-F238E27FC236}">
                <a16:creationId xmlns:a16="http://schemas.microsoft.com/office/drawing/2014/main" id="{370EFDDC-8FE2-4D06-A5AF-853EE883E96B}"/>
              </a:ext>
            </a:extLst>
          </p:cNvPr>
          <p:cNvSpPr txBox="1"/>
          <p:nvPr/>
        </p:nvSpPr>
        <p:spPr>
          <a:xfrm>
            <a:off x="33482" y="10182880"/>
            <a:ext cx="7556500" cy="523220"/>
          </a:xfrm>
          <a:prstGeom prst="rect">
            <a:avLst/>
          </a:prstGeom>
          <a:noFill/>
        </p:spPr>
        <p:txBody>
          <a:bodyPr wrap="square" rtlCol="0">
            <a:spAutoFit/>
          </a:bodyPr>
          <a:lstStyle/>
          <a:p>
            <a:pPr algn="ctr"/>
            <a:r>
              <a:rPr lang="en-GB" sz="1400" dirty="0">
                <a:latin typeface="Poppins" panose="020B0604020202020204" charset="0"/>
                <a:cs typeface="Poppins" panose="020B0604020202020204" charset="0"/>
              </a:rPr>
              <a:t>The JSA are kindly organising cold drinks and treats for you to purchase on the day </a:t>
            </a:r>
          </a:p>
          <a:p>
            <a:pPr algn="ctr"/>
            <a:r>
              <a:rPr lang="en-GB" sz="1400" dirty="0">
                <a:latin typeface="Poppins" panose="020B0604020202020204" charset="0"/>
                <a:cs typeface="Poppins" panose="020B0604020202020204" charset="0"/>
              </a:rPr>
              <a:t>via card reader or a QR code.  </a:t>
            </a:r>
          </a:p>
        </p:txBody>
      </p:sp>
      <p:pic>
        <p:nvPicPr>
          <p:cNvPr id="4" name="Picture 3">
            <a:extLst>
              <a:ext uri="{FF2B5EF4-FFF2-40B4-BE49-F238E27FC236}">
                <a16:creationId xmlns:a16="http://schemas.microsoft.com/office/drawing/2014/main" id="{FF1C41F1-A002-4E68-85B9-638659057A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064" y="794116"/>
            <a:ext cx="6143336" cy="9310452"/>
          </a:xfrm>
          <a:prstGeom prst="rect">
            <a:avLst/>
          </a:prstGeom>
        </p:spPr>
      </p:pic>
    </p:spTree>
    <p:extLst>
      <p:ext uri="{BB962C8B-B14F-4D97-AF65-F5344CB8AC3E}">
        <p14:creationId xmlns:p14="http://schemas.microsoft.com/office/powerpoint/2010/main" val="1742660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352AED4-2BEC-4B5C-BCF6-2206AFE47D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5250" y="393700"/>
            <a:ext cx="606743" cy="800100"/>
          </a:xfrm>
          <a:prstGeom prst="rect">
            <a:avLst/>
          </a:prstGeom>
        </p:spPr>
      </p:pic>
      <p:pic>
        <p:nvPicPr>
          <p:cNvPr id="5" name="Picture 4">
            <a:extLst>
              <a:ext uri="{FF2B5EF4-FFF2-40B4-BE49-F238E27FC236}">
                <a16:creationId xmlns:a16="http://schemas.microsoft.com/office/drawing/2014/main" id="{8F6CD3B5-6FEB-459C-AC6C-88EA87253B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250" y="393700"/>
            <a:ext cx="606743" cy="800101"/>
          </a:xfrm>
          <a:prstGeom prst="rect">
            <a:avLst/>
          </a:prstGeom>
        </p:spPr>
      </p:pic>
      <p:sp>
        <p:nvSpPr>
          <p:cNvPr id="6" name="TextBox 5">
            <a:extLst>
              <a:ext uri="{FF2B5EF4-FFF2-40B4-BE49-F238E27FC236}">
                <a16:creationId xmlns:a16="http://schemas.microsoft.com/office/drawing/2014/main" id="{B664490D-52D6-496A-B1B3-54A0A4B609FD}"/>
              </a:ext>
            </a:extLst>
          </p:cNvPr>
          <p:cNvSpPr txBox="1"/>
          <p:nvPr/>
        </p:nvSpPr>
        <p:spPr>
          <a:xfrm>
            <a:off x="1187450" y="70475"/>
            <a:ext cx="4876800" cy="1446550"/>
          </a:xfrm>
          <a:prstGeom prst="rect">
            <a:avLst/>
          </a:prstGeom>
          <a:noFill/>
        </p:spPr>
        <p:txBody>
          <a:bodyPr wrap="square" rtlCol="0">
            <a:spAutoFit/>
          </a:bodyPr>
          <a:lstStyle/>
          <a:p>
            <a:pPr algn="ctr"/>
            <a:r>
              <a:rPr lang="en-GB" sz="4400" b="1" dirty="0">
                <a:solidFill>
                  <a:srgbClr val="009900"/>
                </a:solidFill>
                <a:latin typeface="Boulder" panose="020B0604020202020204" charset="0"/>
              </a:rPr>
              <a:t>JORDANS</a:t>
            </a:r>
            <a:r>
              <a:rPr lang="en-GB" sz="4400" b="1" dirty="0">
                <a:solidFill>
                  <a:srgbClr val="00B050"/>
                </a:solidFill>
                <a:latin typeface="Boulder" panose="020B0604020202020204" charset="0"/>
              </a:rPr>
              <a:t> </a:t>
            </a:r>
            <a:r>
              <a:rPr lang="en-GB" sz="4400" b="1" dirty="0">
                <a:solidFill>
                  <a:srgbClr val="009900"/>
                </a:solidFill>
                <a:latin typeface="Boulder" panose="020B0604020202020204" charset="0"/>
              </a:rPr>
              <a:t>VILLAGE PAGE</a:t>
            </a:r>
          </a:p>
        </p:txBody>
      </p:sp>
      <p:pic>
        <p:nvPicPr>
          <p:cNvPr id="8" name="Picture 7">
            <a:extLst>
              <a:ext uri="{FF2B5EF4-FFF2-40B4-BE49-F238E27FC236}">
                <a16:creationId xmlns:a16="http://schemas.microsoft.com/office/drawing/2014/main" id="{5E0CDABB-9677-410B-AD09-7D6ED4FD46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0687" y="1917700"/>
            <a:ext cx="6715125" cy="7086600"/>
          </a:xfrm>
          <a:prstGeom prst="rect">
            <a:avLst/>
          </a:prstGeom>
        </p:spPr>
      </p:pic>
      <p:pic>
        <p:nvPicPr>
          <p:cNvPr id="10" name="Picture 9">
            <a:extLst>
              <a:ext uri="{FF2B5EF4-FFF2-40B4-BE49-F238E27FC236}">
                <a16:creationId xmlns:a16="http://schemas.microsoft.com/office/drawing/2014/main" id="{0AB76AD8-77A4-4C01-9C39-1DC90BBAC820}"/>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rot="1649707">
            <a:off x="5799279" y="9443809"/>
            <a:ext cx="998641" cy="998641"/>
          </a:xfrm>
          <a:prstGeom prst="rect">
            <a:avLst/>
          </a:prstGeom>
        </p:spPr>
      </p:pic>
      <p:pic>
        <p:nvPicPr>
          <p:cNvPr id="12" name="Picture 11">
            <a:extLst>
              <a:ext uri="{FF2B5EF4-FFF2-40B4-BE49-F238E27FC236}">
                <a16:creationId xmlns:a16="http://schemas.microsoft.com/office/drawing/2014/main" id="{9C9FA347-43E1-4E8A-BFEE-311C47ADD7AE}"/>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rot="20013018">
            <a:off x="703997" y="9463556"/>
            <a:ext cx="1031244" cy="836144"/>
          </a:xfrm>
          <a:prstGeom prst="rect">
            <a:avLst/>
          </a:prstGeom>
        </p:spPr>
      </p:pic>
      <p:pic>
        <p:nvPicPr>
          <p:cNvPr id="14" name="Picture 13">
            <a:extLst>
              <a:ext uri="{FF2B5EF4-FFF2-40B4-BE49-F238E27FC236}">
                <a16:creationId xmlns:a16="http://schemas.microsoft.com/office/drawing/2014/main" id="{84FF4119-0FE8-430E-BAFE-7A7014103905}"/>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793924" y="9404975"/>
            <a:ext cx="1676826" cy="940276"/>
          </a:xfrm>
          <a:prstGeom prst="rect">
            <a:avLst/>
          </a:prstGeom>
        </p:spPr>
      </p:pic>
    </p:spTree>
    <p:extLst>
      <p:ext uri="{BB962C8B-B14F-4D97-AF65-F5344CB8AC3E}">
        <p14:creationId xmlns:p14="http://schemas.microsoft.com/office/powerpoint/2010/main" val="14322367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18494</TotalTime>
  <Words>825</Words>
  <Application>Microsoft Office PowerPoint</Application>
  <PresentationFormat>Custom</PresentationFormat>
  <Paragraphs>150</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Poppins Bold</vt:lpstr>
      <vt:lpstr>Boulder</vt:lpstr>
      <vt:lpstr>Kristen ITC</vt:lpstr>
      <vt:lpstr>Poppins</vt:lpstr>
      <vt:lpstr>Arial</vt:lpstr>
      <vt:lpstr>Calibri</vt:lpstr>
      <vt:lpstr>Arial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Jordans School Newsletter</dc:title>
  <dc:creator>Jordans School</dc:creator>
  <cp:lastModifiedBy>Holly Swain</cp:lastModifiedBy>
  <cp:revision>704</cp:revision>
  <dcterms:created xsi:type="dcterms:W3CDTF">2006-08-16T00:00:00Z</dcterms:created>
  <dcterms:modified xsi:type="dcterms:W3CDTF">2026-06-26T15:53:29Z</dcterms:modified>
  <dc:identifier>DAGpYahpQFY</dc:identifier>
</cp:coreProperties>
</file>